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3" r:id="rId5"/>
    <p:sldId id="272" r:id="rId6"/>
    <p:sldId id="269" r:id="rId7"/>
    <p:sldId id="270" r:id="rId8"/>
    <p:sldId id="268" r:id="rId9"/>
    <p:sldId id="271" r:id="rId10"/>
    <p:sldId id="267" r:id="rId11"/>
    <p:sldId id="266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C64"/>
    <a:srgbClr val="0033CC"/>
    <a:srgbClr val="262696"/>
    <a:srgbClr val="3333CC"/>
    <a:srgbClr val="E8B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CCA6C7-68B1-458C-A89D-5A64643C4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E2C2764-65BA-4C10-85E9-071DE6B1E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4A6CE2-2C04-4269-87B5-0D7092FB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5CEFB81-3E0C-44EE-B960-6DFDAB5A2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AA889E-2D7D-4FFC-B18E-A9EF41A9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10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0EF106-C072-4C80-A703-5E314A8E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91FEA0B-1DED-406A-AA36-11B08500E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5B6EDF-A03D-47BB-8104-121DD67B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904474-DDA0-4B37-92F4-B3962F57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B9EFED-EDE7-449C-80AD-2D7B52E6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2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A144D3D-BAE3-4ED9-A4E7-EF9208AB7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7C6E604-DC31-4AC0-9449-F3503E04D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54EB82-17C7-4DE1-B45B-18C1C452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D808F-04C6-462C-9B4E-858DF14E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1F63EF-374F-4C8A-AF67-8A5D5E82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9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8765AD-0FE9-46A3-92C6-5ADE37D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7DBEF2-68F8-4067-8C52-C08C7956D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1966045-8DDF-4074-9E3A-A1428AD7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CF817D-573D-44F0-8F33-85BAFFFC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AD05AA-BADE-496D-9064-D10EABFC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43569D-64D5-470A-8C68-2F21A43C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ADDD67-040B-4D0B-9E08-477B2C650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C0C3EF-C82C-4CE1-BD5B-4738E3AB7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5079C3-C4A4-44A8-BBD5-0F4AC81C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C3679-8004-478D-B3DE-F94C6F44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09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9584CB-6576-40D9-B3B8-CC37259F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9B96BA-5EA2-4FBC-BE6A-4EF3E10A3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B835C6-626B-4BEC-9729-55A4C6C05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A25CFC-C363-4F6F-A64C-1738704DA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13D869-DB61-4D61-BD75-EA54894E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08D20DE-3DFC-4F2D-ACD0-EDF90212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2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6378AD-E4E4-4AB2-9DBE-BE7929F8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0946060-241E-432B-9041-EDBC35AA2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71F13E2-4752-4F32-9BE5-FB259E0A9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C2C68CB-63CF-4E02-9716-5F5D14B5B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177964A-022E-4708-A905-BC2A2C953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BAC56F5-C4A5-46D5-B55E-3475D4E1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2CF332B-F22C-4561-BBEB-13095EA3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D41534D-434A-4B7B-8E8A-0C0A05B8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EBDD4E-C8AA-4A96-ADBE-05578A8D1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D7694C0-41DC-41FC-BCC7-5B720B94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C2F9EC9-EE90-4D02-BDAB-EE413DD6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12EA537-1066-4233-BB0D-46C88583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7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C4D691D-3FB9-47C8-8025-D2D62D65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FAFD106-28E8-46C8-A5D2-89BA0CE5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C33DF4-3405-4AE2-9EDB-D4B98C2C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6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284ECF-B74C-4593-B9B7-30F0942F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63DABAB-39C6-4202-8C0A-FD3B7344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8560F14-EAE2-46E6-9EC9-6B85D868D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C160DA-51D9-479E-BAAE-2E10D33F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4F606BA-2BD7-496C-BA78-6C2998CE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C0E9C44-AB77-40E0-890F-6916A5B0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5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967F6C-3672-468C-8AB5-F2792B31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FCBD121-A4E7-47D2-94F9-33D0B9AF59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1EA2765-9C17-4B78-B25A-D8B393068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38338B-FD4A-411F-B2E3-4C5FF7475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6D4102-457D-4B6F-9172-2E193EC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CDB14EA-C6DD-4561-ACF4-0FFB5801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3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D35EB4-0208-478C-B271-8E12F95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0664AF9-ECD2-4146-A70D-F89F90C21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C4596B-C5D2-4470-8646-D558409B9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A1F75-FC38-4B6C-8FD5-960AF9A6A93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3E634A-8323-440F-8D2B-011DCA812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0A7740-DF78-4AB3-9A1B-F4526BABF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B5E8-49D3-4D26-9F53-D1ACB0D4B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98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345401-FE48-418C-8A63-FA69617A4A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5C480E3-CC01-4502-A4D6-268C9D7C51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87" y="4365204"/>
            <a:ext cx="5762171" cy="211592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7C07997-C368-47E7-90E7-099F4F4EF21C}"/>
              </a:ext>
            </a:extLst>
          </p:cNvPr>
          <p:cNvSpPr/>
          <p:nvPr/>
        </p:nvSpPr>
        <p:spPr>
          <a:xfrm>
            <a:off x="682903" y="4849138"/>
            <a:ext cx="39206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err="1" smtClean="0">
                <a:ln w="0"/>
                <a:solidFill>
                  <a:srgbClr val="006C64"/>
                </a:solidFill>
                <a:latin typeface="Circe Light" panose="020B0402020203020203" pitchFamily="34" charset="-52"/>
              </a:rPr>
              <a:t>Евачева</a:t>
            </a:r>
            <a:r>
              <a:rPr lang="ru-RU" sz="2000" b="1" dirty="0">
                <a:ln w="0"/>
                <a:solidFill>
                  <a:srgbClr val="006C64"/>
                </a:solidFill>
                <a:latin typeface="Circe Light" panose="020B0402020203020203" pitchFamily="34" charset="-52"/>
              </a:rPr>
              <a:t> </a:t>
            </a:r>
            <a:r>
              <a:rPr lang="ru-RU" sz="2000" b="1" dirty="0" smtClean="0">
                <a:ln w="0"/>
                <a:solidFill>
                  <a:srgbClr val="006C64"/>
                </a:solidFill>
                <a:latin typeface="Circe Light" panose="020B0402020203020203" pitchFamily="34" charset="-52"/>
              </a:rPr>
              <a:t>Татьяна Николаевна</a:t>
            </a:r>
            <a:endParaRPr lang="ru-RU" sz="2000" b="1" dirty="0">
              <a:ln w="0"/>
              <a:solidFill>
                <a:srgbClr val="006C64"/>
              </a:solidFill>
              <a:latin typeface="Circe Light" panose="020B0402020203020203" pitchFamily="34" charset="-52"/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006C64"/>
                </a:solidFill>
                <a:latin typeface="Circe Light" panose="020B0402020203020203" pitchFamily="34" charset="-52"/>
              </a:rPr>
              <a:t>Воспитатель</a:t>
            </a:r>
          </a:p>
          <a:p>
            <a:pPr algn="ctr"/>
            <a:r>
              <a:rPr lang="ru-RU" sz="2000" b="1" dirty="0" smtClean="0">
                <a:ln w="0"/>
                <a:solidFill>
                  <a:srgbClr val="006C64"/>
                </a:solidFill>
                <a:latin typeface="Circe Light" panose="020B0402020203020203" pitchFamily="34" charset="-52"/>
              </a:rPr>
              <a:t>МАДОУ «Детский сад №82»</a:t>
            </a:r>
            <a:endParaRPr lang="ru-RU" sz="2000" b="1" cap="none" spc="0" dirty="0">
              <a:ln w="0"/>
              <a:solidFill>
                <a:srgbClr val="006C64"/>
              </a:solidFill>
              <a:latin typeface="Circe Light" panose="020B0402020203020203" pitchFamily="34" charset="-52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169006-97CA-4423-9102-463DE1EDB9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8087" y="3894309"/>
            <a:ext cx="4077543" cy="3245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A4C8A55-174F-42BD-BAB6-DA02DE2531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839" y="973715"/>
            <a:ext cx="5244419" cy="125422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FB705EF-FF3E-4F30-B77F-2148D383B6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581" y="971917"/>
            <a:ext cx="5244419" cy="3749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8D55EA6-36AF-4E3B-A24C-7D20B50D4C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257" y="4849138"/>
            <a:ext cx="6231375" cy="1181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7BB83D4-4411-4A95-A0B5-3B8C08FB64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609" y="472636"/>
            <a:ext cx="4721972" cy="39349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096CEEF5-39D5-44FB-A228-264DE9E55736}"/>
              </a:ext>
            </a:extLst>
          </p:cNvPr>
          <p:cNvSpPr/>
          <p:nvPr/>
        </p:nvSpPr>
        <p:spPr>
          <a:xfrm>
            <a:off x="386958" y="2324649"/>
            <a:ext cx="114180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rgbClr val="003399"/>
                </a:solidFill>
                <a:latin typeface="Circe Light" panose="020B0402020203020203" pitchFamily="34" charset="-52"/>
              </a:rPr>
              <a:t>Дидактические игры </a:t>
            </a:r>
          </a:p>
          <a:p>
            <a:pPr algn="ctr"/>
            <a:r>
              <a:rPr lang="ru-RU" sz="4400" dirty="0" smtClean="0">
                <a:ln w="0"/>
                <a:solidFill>
                  <a:srgbClr val="003399"/>
                </a:solidFill>
                <a:latin typeface="Circe Light" panose="020B0402020203020203" pitchFamily="34" charset="-52"/>
              </a:rPr>
              <a:t>по математическому развитию </a:t>
            </a:r>
          </a:p>
          <a:p>
            <a:pPr algn="ctr"/>
            <a:r>
              <a:rPr lang="ru-RU" sz="4400" dirty="0">
                <a:ln w="0"/>
                <a:solidFill>
                  <a:srgbClr val="003399"/>
                </a:solidFill>
                <a:latin typeface="Circe Light" panose="020B0402020203020203" pitchFamily="34" charset="-52"/>
              </a:rPr>
              <a:t>д</a:t>
            </a:r>
            <a:r>
              <a:rPr lang="ru-RU" sz="4400" dirty="0" smtClean="0">
                <a:ln w="0"/>
                <a:solidFill>
                  <a:srgbClr val="003399"/>
                </a:solidFill>
                <a:latin typeface="Circe Light" panose="020B0402020203020203" pitchFamily="34" charset="-52"/>
              </a:rPr>
              <a:t>ля младшего дошкольного возраста</a:t>
            </a:r>
            <a:endParaRPr lang="ru-RU" sz="4400" b="0" cap="none" spc="0" dirty="0">
              <a:ln w="0"/>
              <a:solidFill>
                <a:srgbClr val="003399"/>
              </a:solidFill>
              <a:latin typeface="Circe Light" panose="020B0402020203020203" pitchFamily="34" charset="-52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C7CA2123-1302-44A5-BA54-12C6FDDE57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944" y="6166951"/>
            <a:ext cx="2854963" cy="43682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897860" y="188429"/>
            <a:ext cx="2537447" cy="2537447"/>
          </a:xfrm>
          <a:prstGeom prst="ellipse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4884" y="1133986"/>
            <a:ext cx="280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Ваша фотография</a:t>
            </a:r>
          </a:p>
          <a:p>
            <a:endParaRPr lang="ru-RU" dirty="0"/>
          </a:p>
        </p:txBody>
      </p:sp>
      <p:pic>
        <p:nvPicPr>
          <p:cNvPr id="8194" name="Picture 2" descr="F:\83c4064369ed0d0b9e5b406353baa69f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735" y="188429"/>
            <a:ext cx="2685572" cy="254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33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D1D9-D4A8-48EA-8424-4D0C0D306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39343"/>
            <a:ext cx="4499429" cy="9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AD8858-68D0-4786-8905-CC278903B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" y="6024147"/>
            <a:ext cx="3859143" cy="3505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E8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59093-91AF-4014-9FAB-5031DB328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71" y="-78571"/>
            <a:ext cx="3236400" cy="7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5" y="235876"/>
            <a:ext cx="2039257" cy="312018"/>
          </a:xfrm>
          <a:prstGeom prst="rect">
            <a:avLst/>
          </a:prstGeom>
        </p:spPr>
      </p:pic>
      <p:pic>
        <p:nvPicPr>
          <p:cNvPr id="7170" name="Picture 2" descr="F:\detsad-822490-156883319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9913" y="2368463"/>
            <a:ext cx="3316308" cy="309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44079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 Собери пирамидку»</a:t>
            </a:r>
            <a:endParaRPr lang="ru-RU" sz="2400" b="1" i="1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Цель: закреплять у детей умения устанавливать соотношение между несколькими предметами по величине  при собирание пирамидки, учить геометрические фигуры.</a:t>
            </a:r>
            <a:endParaRPr lang="ru-RU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7171" name="Picture 3" descr="F:\ad6b1769e4d6bb32b1e3066302f17c0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1405" y="2368463"/>
            <a:ext cx="5983281" cy="297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1720" y="847922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 Закончи ряд»</a:t>
            </a:r>
            <a:endParaRPr lang="ru-RU" sz="2400" b="1" i="1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Цель: формировать представления об основных цветах и о геометрических фигурах, развивать зрительное восприятие, мыслительные операции, внимание.</a:t>
            </a:r>
            <a:endParaRPr lang="ru-RU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5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D1D9-D4A8-48EA-8424-4D0C0D306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39343"/>
            <a:ext cx="4499429" cy="9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AD8858-68D0-4786-8905-CC278903B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" y="6024147"/>
            <a:ext cx="3859143" cy="3505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E8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59093-91AF-4014-9FAB-5031DB328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71" y="-78571"/>
            <a:ext cx="3236400" cy="7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5" y="235876"/>
            <a:ext cx="2039257" cy="3120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7512" y="742693"/>
            <a:ext cx="107827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«Веселые прищепки»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Цель: развитие мелкой моторики пальцев.</a:t>
            </a: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Задачи: </a:t>
            </a: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закреплять знания основных цветов, закреплять навыки счета, закрепление понятий больше -меньше- равно;</a:t>
            </a: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учить открывать и закрывать прищепку, соотносить цвет прищепки с цветом объекта, определять зоны прикрепления прищепки; учить различать лево-право, названия пальцев руки;</a:t>
            </a: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развивать мелкую ручную моторику, внимание, зрительное восприятие, мышление, память, речь;</a:t>
            </a:r>
          </a:p>
          <a:p>
            <a:pPr lvl="0" algn="just" defTabSz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воспитывать интерес к деятельности, усидчивость, терпение, стремление к достижению результата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415" y="3009033"/>
            <a:ext cx="3434219" cy="2730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499" y="3009033"/>
            <a:ext cx="4643470" cy="3819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702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345401-FE48-418C-8A63-FA69617A4A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5C480E3-CC01-4502-A4D6-268C9D7C51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60" y="4144488"/>
            <a:ext cx="5762171" cy="236789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47C07997-C368-47E7-90E7-099F4F4EF21C}"/>
              </a:ext>
            </a:extLst>
          </p:cNvPr>
          <p:cNvSpPr/>
          <p:nvPr/>
        </p:nvSpPr>
        <p:spPr>
          <a:xfrm>
            <a:off x="1098327" y="5087291"/>
            <a:ext cx="29514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006C64"/>
                </a:solidFill>
                <a:latin typeface="Circe Light" panose="020B0402020203020203" pitchFamily="34" charset="-52"/>
              </a:rPr>
              <a:t>Контакты спикера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B169006-97CA-4423-9102-463DE1EDB9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8087" y="3716184"/>
            <a:ext cx="4077543" cy="32454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FA4C8A55-174F-42BD-BAB6-DA02DE2531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997" y="1009340"/>
            <a:ext cx="7349262" cy="175761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FB705EF-FF3E-4F30-B77F-2148D383B6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888" y="971916"/>
            <a:ext cx="7133113" cy="57187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8D55EA6-36AF-4E3B-A24C-7D20B50D4C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754" y="4722018"/>
            <a:ext cx="6231375" cy="1181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7BB83D4-4411-4A95-A0B5-3B8C08FB642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098" y="356260"/>
            <a:ext cx="6118483" cy="50987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32AC326-5574-4A31-AD8C-0037F1400B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97861" y="685656"/>
            <a:ext cx="3626638" cy="121482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C7CA2123-1302-44A5-BA54-12C6FDDE57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944" y="6166951"/>
            <a:ext cx="2854963" cy="4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D1D9-D4A8-48EA-8424-4D0C0D306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39343"/>
            <a:ext cx="4499429" cy="9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AD8858-68D0-4786-8905-CC278903B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" y="6024147"/>
            <a:ext cx="3859143" cy="3505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E8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59093-91AF-4014-9FAB-5031DB328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71" y="-78571"/>
            <a:ext cx="3236400" cy="7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5" y="235876"/>
            <a:ext cx="2039257" cy="3120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55917" y="1253913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Игра — это огромное светлое окно, через которое в   духовный мир ребенка вливается живительный поток        представлений, понятий об окружающем мире. </a:t>
            </a:r>
          </a:p>
          <a:p>
            <a:pPr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Игра — это искра, зажигающая огонек пытливости и 		          любознательности. </a:t>
            </a:r>
          </a:p>
          <a:p>
            <a:pPr algn="ctr">
              <a:buClrTx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                                                           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В. А. Сухомлинский</a:t>
            </a:r>
          </a:p>
        </p:txBody>
      </p:sp>
      <p:pic>
        <p:nvPicPr>
          <p:cNvPr id="1026" name="Picture 2" descr="F:\maxresdefaul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407" y="3403146"/>
            <a:ext cx="5000172" cy="28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3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D1D9-D4A8-48EA-8424-4D0C0D306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39343"/>
            <a:ext cx="4499429" cy="9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AD8858-68D0-4786-8905-CC278903B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" y="6024147"/>
            <a:ext cx="3859143" cy="3505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E8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59093-91AF-4014-9FAB-5031DB328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71" y="-78571"/>
            <a:ext cx="3236400" cy="7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5" y="235876"/>
            <a:ext cx="2039257" cy="3120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9570" y="1294410"/>
            <a:ext cx="10265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dirty="0">
                <a:solidFill>
                  <a:srgbClr val="212529"/>
                </a:solidFill>
                <a:latin typeface="Times New Roman" pitchFamily="18" charset="0"/>
                <a:cs typeface="Times New Roman" pitchFamily="18" charset="0"/>
              </a:rPr>
              <a:t>Дидактическая игра-одна из форм обучаемого воздействия педагогов на ребенка. В то же время игра — основной вид деятельности детей. Таким образом, игра реализует обучающую (которую преследует педагог) и игровую (ради которой действует ребенок) цели. Важно, чтобы эти две цели дополняли друг друга и обеспечивали усвоение программного материала. Дидактическая игра является ценным средством воспитания умственной активности, она активизирует психические процессы, вызывает у дошкольников живой интерес к процессу познания. Игра помогает сделать любой  учебный материал увлекательным, вызывает у детей глубокое удовлетворение, стимулирует работоспособность, облегчает процесс усвоения знаний.</a:t>
            </a:r>
            <a:endParaRPr lang="ru-RU" sz="2000" b="1" dirty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  <p:pic>
        <p:nvPicPr>
          <p:cNvPr id="2050" name="Picture 2" descr="F:\kisspng-clip-art-infant-portable-network-graphics-child-jp-5c0d441e6f99f6.934368791544373278457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5210" y="4238783"/>
            <a:ext cx="3037444" cy="236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9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D1D9-D4A8-48EA-8424-4D0C0D306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39343"/>
            <a:ext cx="4499429" cy="9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AD8858-68D0-4786-8905-CC278903B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" y="6024147"/>
            <a:ext cx="3859143" cy="3505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E8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59093-91AF-4014-9FAB-5031DB328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71" y="-78571"/>
            <a:ext cx="3236400" cy="7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5" y="235876"/>
            <a:ext cx="2039257" cy="3120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7695" y="783771"/>
            <a:ext cx="10265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dirty="0" smtClean="0">
                <a:ln>
                  <a:solidFill>
                    <a:srgbClr val="2D2DB9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Дидактические </a:t>
            </a:r>
            <a:r>
              <a:rPr lang="ru-RU" sz="2000" dirty="0">
                <a:ln>
                  <a:solidFill>
                    <a:srgbClr val="2D2DB9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игры математического характера для детей младшего дошкольного возраста содержат большие возможности расширять и закреплять знания о количестве: развивать умения формировать группы однородных предметов, различать количество предметов (один-много);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dirty="0">
                <a:ln>
                  <a:solidFill>
                    <a:srgbClr val="2D2DB9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о величине: привлечение внимания детей к предметам контрастных размеров и их обозначения в речи (большой -маленький, большая- маленькая, большие – маленькие и т.д.)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dirty="0">
                <a:ln>
                  <a:solidFill>
                    <a:srgbClr val="2D2DB9"/>
                  </a:solidFill>
                </a:ln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Определять  форму: формировать умение различать предметы по форме называть их (круг, квадрат, треугольник).</a:t>
            </a:r>
            <a:r>
              <a:rPr lang="ru-RU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Дидактические игры необходимы в обучении и воспитании детей.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Они повышают эффективность педагогического процесса,  способствуют развитию памяти, мышления у детей, </a:t>
            </a: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оказывая огромное влияние на умственное развитие ребенка.</a:t>
            </a:r>
            <a:endParaRPr lang="ru-RU" sz="2000" b="1" dirty="0">
              <a:solidFill>
                <a:srgbClr val="FFFFFF"/>
              </a:solidFill>
              <a:latin typeface="Times New Roman" pitchFamily="16" charset="0"/>
              <a:ea typeface="Microsoft YaHei" charset="-122"/>
              <a:cs typeface="Times New Roman" pitchFamily="16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Виды дидактических игр: игры с предметами, настольно-печатные игры, словесные игры.</a:t>
            </a:r>
          </a:p>
        </p:txBody>
      </p:sp>
    </p:spTree>
    <p:extLst>
      <p:ext uri="{BB962C8B-B14F-4D97-AF65-F5344CB8AC3E}">
        <p14:creationId xmlns:p14="http://schemas.microsoft.com/office/powerpoint/2010/main" val="90094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D1D9-D4A8-48EA-8424-4D0C0D306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39343"/>
            <a:ext cx="4499429" cy="9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AD8858-68D0-4786-8905-CC278903B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" y="6024147"/>
            <a:ext cx="3859143" cy="3505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E8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59093-91AF-4014-9FAB-5031DB328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71" y="-78571"/>
            <a:ext cx="3236400" cy="7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5" y="235876"/>
            <a:ext cx="2039257" cy="312018"/>
          </a:xfrm>
          <a:prstGeom prst="rect">
            <a:avLst/>
          </a:prstGeom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533650" y="541072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Классификация дидактических игр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222" y="1464997"/>
            <a:ext cx="5443681" cy="393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9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D1D9-D4A8-48EA-8424-4D0C0D306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39343"/>
            <a:ext cx="4499429" cy="9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AD8858-68D0-4786-8905-CC278903B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" y="6024147"/>
            <a:ext cx="3859143" cy="3505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E8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59093-91AF-4014-9FAB-5031DB328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71" y="-78571"/>
            <a:ext cx="3236400" cy="7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5" y="235876"/>
            <a:ext cx="2039257" cy="312018"/>
          </a:xfrm>
          <a:prstGeom prst="rect">
            <a:avLst/>
          </a:prstGeom>
        </p:spPr>
      </p:pic>
      <p:pic>
        <p:nvPicPr>
          <p:cNvPr id="3074" name="Picture 2" descr="F:\detsad-184294-16050317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97944" y="1779834"/>
            <a:ext cx="3280682" cy="437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9729" y="104470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«Подбери по цвету»</a:t>
            </a:r>
            <a:endParaRPr lang="ru-RU" sz="2400" b="1" i="1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Цель: Формировать умение детей классифицировать фигуры по цвету, форме .</a:t>
            </a:r>
          </a:p>
        </p:txBody>
      </p:sp>
      <p:pic>
        <p:nvPicPr>
          <p:cNvPr id="3075" name="Picture 3" descr="F:\441037_1.jpe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6955" y="2327694"/>
            <a:ext cx="5568235" cy="328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D1D9-D4A8-48EA-8424-4D0C0D306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39343"/>
            <a:ext cx="4499429" cy="9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AD8858-68D0-4786-8905-CC278903B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" y="6024147"/>
            <a:ext cx="3859143" cy="3505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E8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59093-91AF-4014-9FAB-5031DB328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71" y="-78571"/>
            <a:ext cx="3236400" cy="7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5" y="235876"/>
            <a:ext cx="2039257" cy="312018"/>
          </a:xfrm>
          <a:prstGeom prst="rect">
            <a:avLst/>
          </a:prstGeom>
        </p:spPr>
      </p:pic>
      <p:pic>
        <p:nvPicPr>
          <p:cNvPr id="4098" name="Picture 2" descr="F:\detsad-467088-148127594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286" y="2345538"/>
            <a:ext cx="5585765" cy="2843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381" y="98459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«Побери окошко к домику»</a:t>
            </a:r>
            <a:endParaRPr lang="ru-RU" sz="2400" i="1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Цель: Развивать сенсорные способности детей  ( цвет, форма, величина) </a:t>
            </a:r>
            <a:endParaRPr lang="ru-RU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289" y="2446478"/>
            <a:ext cx="4857784" cy="264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33181" y="911860"/>
            <a:ext cx="6096000" cy="14209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6525" lvl="1" algn="ctr" defTabSz="449263" fontAlgn="base">
              <a:spcBef>
                <a:spcPts val="525"/>
              </a:spcBef>
              <a:spcAft>
                <a:spcPct val="0"/>
              </a:spcAft>
              <a:buSzPct val="100000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"Геометрическое лото»</a:t>
            </a:r>
          </a:p>
          <a:p>
            <a:pPr marL="136525" lvl="1" defTabSz="449263" fontAlgn="base">
              <a:spcBef>
                <a:spcPts val="525"/>
              </a:spcBef>
              <a:spcAft>
                <a:spcPct val="0"/>
              </a:spcAft>
              <a:buSzPct val="100000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Задачи: Закрепить  знания о форме геометрических фигур.</a:t>
            </a:r>
          </a:p>
          <a:p>
            <a:pPr marL="130175" lvl="0" defTabSz="449263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136525" algn="l"/>
                <a:tab pos="584200" algn="l"/>
                <a:tab pos="1033463" algn="l"/>
                <a:tab pos="1482725" algn="l"/>
                <a:tab pos="1931988" algn="l"/>
                <a:tab pos="2381250" algn="l"/>
                <a:tab pos="2830513" algn="l"/>
                <a:tab pos="3279775" algn="l"/>
                <a:tab pos="3729038" algn="l"/>
                <a:tab pos="4178300" algn="l"/>
                <a:tab pos="4627563" algn="l"/>
                <a:tab pos="5076825" algn="l"/>
                <a:tab pos="5526088" algn="l"/>
                <a:tab pos="5975350" algn="l"/>
                <a:tab pos="6424613" algn="l"/>
                <a:tab pos="6873875" algn="l"/>
                <a:tab pos="7323138" algn="l"/>
                <a:tab pos="7772400" algn="l"/>
                <a:tab pos="8221663" algn="l"/>
                <a:tab pos="8670925" algn="l"/>
                <a:tab pos="9120188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Развивать внимание, память, мышление и воображение у детей</a:t>
            </a:r>
            <a:r>
              <a:rPr lang="ru-RU" sz="1600" b="1" dirty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Times New Roman" pitchFamily="1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06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D1D9-D4A8-48EA-8424-4D0C0D306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39343"/>
            <a:ext cx="4499429" cy="9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AD8858-68D0-4786-8905-CC278903B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" y="6024147"/>
            <a:ext cx="3859143" cy="3505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E8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59093-91AF-4014-9FAB-5031DB328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71" y="-78571"/>
            <a:ext cx="3236400" cy="7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5" y="235876"/>
            <a:ext cx="2039257" cy="3120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9179" y="81842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«Наряди ёлочку»</a:t>
            </a:r>
            <a:endParaRPr lang="ru-RU" sz="2400" i="1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Цель: Развивать сенсорные способности детей  ( цвет, форма, величина) </a:t>
            </a:r>
            <a:endParaRPr lang="ru-RU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5123" name="Picture 3" descr="F:\ee9d1f33-de96-4fdd-906b-2deb45f43827_fs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8610" y="1882064"/>
            <a:ext cx="3446528" cy="358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26901" y="83014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«Подбери колеса к машине»</a:t>
            </a:r>
            <a:endParaRPr lang="ru-RU" sz="2400" i="1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Цель: Цель: Учить детей соотносить цвета путем подбора  « такой» -  « не такой».</a:t>
            </a:r>
          </a:p>
        </p:txBody>
      </p:sp>
      <p:pic>
        <p:nvPicPr>
          <p:cNvPr id="5125" name="Picture 5" descr="F:\d61109e1-d7db-4609-8915-05865f40c29c_fs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6635" y="1974043"/>
            <a:ext cx="4366526" cy="349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6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04BD1D9-D4A8-48EA-8424-4D0C0D3065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39343"/>
            <a:ext cx="4499429" cy="9528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AD8858-68D0-4786-8905-CC278903B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86" y="6024147"/>
            <a:ext cx="3859143" cy="35050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D6B5B7A-D62A-4303-A0C4-010EA7C32FDE}"/>
              </a:ext>
            </a:extLst>
          </p:cNvPr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  <a:solidFill>
            <a:srgbClr val="E8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6459093-91AF-4014-9FAB-5031DB328C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571" y="-78571"/>
            <a:ext cx="3236400" cy="774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8C5F01-5511-4072-BD36-13BB6E97D2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5" y="235876"/>
            <a:ext cx="2039257" cy="3120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34244" y="1175496"/>
            <a:ext cx="6523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«Нанизывание больших и маленьких бус»</a:t>
            </a:r>
            <a:endParaRPr lang="ru-RU" sz="2400" i="1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: Учить детей чередовать предметы по величине</a:t>
            </a:r>
            <a:endParaRPr lang="ru-RU" dirty="0">
              <a:solidFill>
                <a:srgbClr val="FFFFFF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498" y="2031891"/>
            <a:ext cx="5843004" cy="370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7317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518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Circe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2021-01-15T08:36:31Z</dcterms:created>
  <dcterms:modified xsi:type="dcterms:W3CDTF">2021-03-17T08:30:22Z</dcterms:modified>
</cp:coreProperties>
</file>