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0" r:id="rId4"/>
    <p:sldId id="263" r:id="rId5"/>
    <p:sldId id="267" r:id="rId6"/>
    <p:sldId id="278" r:id="rId7"/>
    <p:sldId id="269" r:id="rId8"/>
    <p:sldId id="276" r:id="rId9"/>
    <p:sldId id="279" r:id="rId10"/>
    <p:sldId id="272" r:id="rId11"/>
    <p:sldId id="273" r:id="rId12"/>
    <p:sldId id="25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C2A0E-D482-4CCF-A635-D6EDF5DE59E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49E0-3C95-45E8-9010-AC7A6F545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3AE-37BD-49CF-AA8D-EDE528F5BA61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07B8-3CE3-4A4C-9B46-EE06C26E3E15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9DCB-7E1E-4D8A-B567-E2A3B1A73775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9D7-0172-494D-9FD2-0D645ADCB374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57B3-2C11-4683-B0A4-FA9F3C251DA8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68A3-BA78-4E0A-91B1-97AA1B461B0B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BA60-2E39-4543-A094-489D5E4280FE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F73-A4DD-4BC1-90D7-0DD4BB52F225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2AAD-F373-4857-B101-FE631DB235F6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548-2485-4928-944B-DD442049FC33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8B2F-35A8-4EA2-A722-CAFC17CC94CE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7C558-C930-4396-98D9-DDC689AAEC00}" type="datetime1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8;&#1095;&#1072;&#1083;&#1082;&#1086;&#1074;&#1089;&#1082;&#1080;&#1081;%20&#1087;&#1077;&#1076;&#1072;&#1075;&#1086;&#1075;&#1080;&#1095;&#1077;&#1089;&#1082;&#1080;&#1081;%20&#1082;&#1086;&#1083;&#1083;&#1077;&#1076;&#1078;%20&#1050;&#1077;&#1083;&#1100;&#1084;&#1072;&#1085;%20&#1043;.&#1040;\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55155418_17107253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efir?stream_id=vvCChx3l022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8;&#1095;&#1072;&#1083;&#1082;&#1086;&#1074;&#1089;&#1082;&#1080;&#1081;%20&#1087;&#1077;&#1076;&#1072;&#1075;&#1086;&#1075;&#1080;&#1095;&#1077;&#1089;&#1082;&#1080;&#1081;%20&#1082;&#1086;&#1083;&#1083;&#1077;&#1076;&#1078;%20&#1050;&#1077;&#1083;&#1100;&#1084;&#1072;&#1085;%20&#1043;.&#1040;\1.mp3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efir?stream_id=vTO6MkQsOn3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lum bright="-100000" contrast="-100000"/>
          </a:blip>
          <a:stretch>
            <a:fillRect/>
          </a:stretch>
        </p:blipFill>
        <p:spPr>
          <a:xfrm>
            <a:off x="8553448" y="0"/>
            <a:ext cx="590552" cy="5905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1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3857628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Bookman Old Style" pitchFamily="18" charset="0"/>
              </a:rPr>
              <a:t>Кельман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 Г.А.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214950"/>
            <a:ext cx="621510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https://vk.com/video-55155418_171072536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0"/>
            <a:ext cx="78581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Солнечные и лунные затмения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643050"/>
          <a:ext cx="8643966" cy="3154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/>
                <a:gridCol w="4071934"/>
              </a:tblGrid>
              <a:tr h="285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Астрономические условия наступления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498" marR="46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98" marR="46498" marT="0" marB="0"/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</a:rPr>
                        <a:t>Вид затмения</a:t>
                      </a:r>
                      <a:endParaRPr lang="ru-RU" sz="18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498" marR="46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98" marR="46498" marT="0" marB="0"/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</a:rPr>
                        <a:t>Максимальная продолжительность</a:t>
                      </a:r>
                      <a:endParaRPr lang="ru-RU" sz="18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498" marR="46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98" marR="46498" marT="0" marB="0"/>
                </a:tc>
              </a:tr>
              <a:tr h="285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</a:rPr>
                        <a:t>Средняя частота наступления в течении года</a:t>
                      </a:r>
                      <a:endParaRPr lang="ru-RU" sz="18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498" marR="46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98" marR="46498" marT="0" marB="0"/>
                </a:tc>
              </a:tr>
              <a:tr h="285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Частота наблюдения на определенной территории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498" marR="46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98" marR="4649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71480"/>
            <a:ext cx="4786346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  <a:t>Приливы </a:t>
            </a:r>
            <a:b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  <a:t>и отливы </a:t>
            </a:r>
            <a:b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  <a:t>океана</a:t>
            </a:r>
            <a:endParaRPr lang="ru-RU" sz="6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3356" y="6215082"/>
            <a:ext cx="5000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hlinkClick r:id="rId3"/>
              </a:rPr>
              <a:t>https://yandex.ru/efir?stream_id=vvCChx3l022g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Рефлексия</a:t>
            </a:r>
            <a:endParaRPr lang="ru-RU" sz="8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12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00570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Солнце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Луна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428736"/>
            <a:ext cx="3075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Затмение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214554"/>
            <a:ext cx="2052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Океан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786190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Прилив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143512"/>
            <a:ext cx="202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Отлив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000372"/>
            <a:ext cx="2162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Месяц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000372"/>
            <a:ext cx="4622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Синодический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3714752"/>
            <a:ext cx="1664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Фаза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863256"/>
            <a:ext cx="460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Сидерический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Д.З</a:t>
            </a:r>
            <a:endParaRPr lang="ru-RU" sz="8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13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2285992"/>
            <a:ext cx="857256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Ответить на вопросы (Учеб. стр. 101–102).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Подготовить доклад (Учеб. стр. 102).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14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Спасибо </a:t>
            </a:r>
            <a:b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за работу!</a:t>
            </a:r>
          </a:p>
        </p:txBody>
      </p:sp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lum bright="-56000" contrast="-100000"/>
          </a:blip>
          <a:stretch>
            <a:fillRect/>
          </a:stretch>
        </p:blipFill>
        <p:spPr>
          <a:xfrm>
            <a:off x="4357686" y="2928934"/>
            <a:ext cx="304800" cy="3048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2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841432">
            <a:off x="408935" y="314396"/>
            <a:ext cx="46089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Под сводами звёздного храма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Земля обвенчалась с Луной,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Земной жизни связана драма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 таинственной лунной страной.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Союз двух миров слишком прочен,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И власть его слишком сильна,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Чтоб нежной поэзией </a:t>
            </a:r>
            <a:r>
              <a:rPr lang="ru-RU" dirty="0" err="1" smtClean="0">
                <a:solidFill>
                  <a:schemeClr val="bg1"/>
                </a:solidFill>
                <a:latin typeface="Bookman Old Style" pitchFamily="18" charset="0"/>
              </a:rPr>
              <a:t>ночИ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Нас не чаровала Луна.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Открой мне свой мир потаённый,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Ведь я его светом зажглась,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 Луной, в Землю пылко влюблённой,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Познав безграничную связь.</a:t>
            </a: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Юлии Мицар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3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43446"/>
            <a:ext cx="61542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«Система»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5842"/>
            <a:ext cx="60007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«Луна»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4439037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«Земля»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4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«Система</a:t>
            </a:r>
          </a:p>
          <a:p>
            <a:pPr algn="just"/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Земля-Луна»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5842"/>
            <a:ext cx="600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5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План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5842"/>
            <a:ext cx="600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928670"/>
          <a:ext cx="8643998" cy="5971523"/>
        </p:xfrm>
        <a:graphic>
          <a:graphicData uri="http://schemas.openxmlformats.org/drawingml/2006/table">
            <a:tbl>
              <a:tblPr/>
              <a:tblGrid>
                <a:gridCol w="357190"/>
                <a:gridCol w="5862830"/>
                <a:gridCol w="2423978"/>
              </a:tblGrid>
              <a:tr h="924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образования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Радиус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плотность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5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смены времен года на Земле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Скорость вращения Земли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Вокруг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Солнца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6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Место Земли в Солнечной системе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5842"/>
            <a:ext cx="600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56934"/>
          <a:ext cx="8643998" cy="5678424"/>
        </p:xfrm>
        <a:graphic>
          <a:graphicData uri="http://schemas.openxmlformats.org/drawingml/2006/table">
            <a:tbl>
              <a:tblPr/>
              <a:tblGrid>
                <a:gridCol w="357190"/>
                <a:gridCol w="5862830"/>
                <a:gridCol w="2423978"/>
              </a:tblGrid>
              <a:tr h="14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образования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Радиус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плотность Земли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смены времен года на Земле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Скорость вращения Земли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Вокруг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Солнца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3438" y="1214422"/>
            <a:ext cx="4232312" cy="556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4,54±0,04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млрд. лет назад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9737" y="1880769"/>
            <a:ext cx="3108543" cy="548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Сплюснутый шар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2523711"/>
            <a:ext cx="2428892" cy="548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5,97*1024 кг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30536" y="3786190"/>
            <a:ext cx="1827744" cy="548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5520 кг/м</a:t>
            </a:r>
            <a:r>
              <a:rPr lang="ru-RU" sz="2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357694"/>
            <a:ext cx="4189865" cy="41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Движение Земли вокруг Солнца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714884"/>
            <a:ext cx="459311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Ось вращения Земли наклонена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плоскости орбиты  под углом 66</a:t>
            </a:r>
            <a:r>
              <a:rPr lang="ru-RU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5429264"/>
            <a:ext cx="44499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Ось Земли при движении остается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параллельной сама себе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3071810"/>
            <a:ext cx="4000528" cy="72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Экваториальный радиус-6378,1 км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Полярный радиус-6356, 8 км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9923" y="6143644"/>
            <a:ext cx="1386919" cy="548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км/ч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rgbClr val="FFFF00"/>
                </a:solidFill>
                <a:latin typeface="Bookman Old Style" pitchFamily="18" charset="0"/>
              </a:rPr>
              <a:pPr/>
              <a:t>7</a:t>
            </a:fld>
            <a:endParaRPr lang="ru-RU" sz="1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Образование Луны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5842"/>
            <a:ext cx="600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56934"/>
          <a:ext cx="8643998" cy="3785616"/>
        </p:xfrm>
        <a:graphic>
          <a:graphicData uri="http://schemas.openxmlformats.org/drawingml/2006/table">
            <a:tbl>
              <a:tblPr/>
              <a:tblGrid>
                <a:gridCol w="571504"/>
                <a:gridCol w="5648516"/>
                <a:gridCol w="2423978"/>
              </a:tblGrid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образования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Луны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36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 Луны</a:t>
                      </a:r>
                      <a:endParaRPr lang="ru-RU" sz="36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Радиус Луны</a:t>
                      </a: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плотность Луны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Скорость движения вокруг Земли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8" marR="4649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57620" y="1198722"/>
            <a:ext cx="5018746" cy="658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4,5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27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±0,0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млрд. лет назад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928802"/>
            <a:ext cx="3786214" cy="658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1/81 массы Земли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286124"/>
            <a:ext cx="2060180" cy="613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3300 кг/м</a:t>
            </a:r>
            <a:r>
              <a:rPr lang="ru-RU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2571745"/>
            <a:ext cx="2500330" cy="658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1700 км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4286256"/>
            <a:ext cx="1683474" cy="613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м/с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" name="Рисунок 10" descr="http://qrcoder.ru/code/?https%3A%2F%2Fru.wikipedia.org%2Fwiki%2F%25D0%259F%25D1%2580%25D0%25BE%25D0%25B8%25D1%2581%25D1%2585%25D0%25BE%25D0%25B6%25D0%25B4%25D0%25B5%25D0%25BD%25D0%25B8%25D0%25B5_%25D0%259B%25D1%2583%25D0%25BD%25D1%258B&amp;4&amp;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214950"/>
            <a:ext cx="1288278" cy="135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14338"/>
            <a:ext cx="8929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Фазы Луны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https://13.edu-reg.ru/shellserver/content/601819946/03/ebook_02_03/content/resources/images/astr_02_09.png"/>
          <p:cNvPicPr/>
          <p:nvPr/>
        </p:nvPicPr>
        <p:blipFill>
          <a:blip r:embed="rId3"/>
          <a:srcRect l="14311" r="14800"/>
          <a:stretch>
            <a:fillRect/>
          </a:stretch>
        </p:blipFill>
        <p:spPr bwMode="auto">
          <a:xfrm>
            <a:off x="1714480" y="1500174"/>
            <a:ext cx="56436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57356" y="2143116"/>
            <a:ext cx="5402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цифрами обозначены фазы Луны.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Установите правильные названия каждой фазы.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81139" y="2857496"/>
          <a:ext cx="7477075" cy="38557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77075"/>
              </a:tblGrid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А. Старая Луна.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Б. Первая четверть – состояние, когда освещена половина диска Луны.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Bookman Old Style" pitchFamily="18" charset="0"/>
                        </a:rPr>
                        <a:t>В. Молодая Луна – первое появление Луны.</a:t>
                      </a:r>
                      <a:endParaRPr lang="ru-RU" sz="160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Г. Прибывающая Луна.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Е. Убывающая Луна.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Д. Полнолуние – состояние, когда освещена вся Луна целиком.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Ж. Последняя четверть – состояние, когда снова освещена половина диска Луны.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  <a:tr h="157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Bookman Old Style" pitchFamily="18" charset="0"/>
                        </a:rPr>
                        <a:t>З.Новолуние – состояние, когда Луна не видна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06" marR="44106" marT="0" marB="0"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71538" y="571480"/>
            <a:ext cx="7143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4"/>
              </a:rPr>
              <a:t>https://yandex.ru/efir?stream_id=vTO6MkQsOn3Y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14338"/>
            <a:ext cx="8929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Фазы Луны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https://13.edu-reg.ru/shellserver/content/601819946/03/ebook_02_03/content/resources/images/astr_02_09.png"/>
          <p:cNvPicPr/>
          <p:nvPr/>
        </p:nvPicPr>
        <p:blipFill>
          <a:blip r:embed="rId3"/>
          <a:srcRect l="14311" r="14800"/>
          <a:stretch>
            <a:fillRect/>
          </a:stretch>
        </p:blipFill>
        <p:spPr bwMode="auto">
          <a:xfrm>
            <a:off x="1071538" y="928670"/>
            <a:ext cx="67866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235743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1-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285992"/>
            <a:ext cx="7441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42900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2-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8114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50057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3-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500570"/>
            <a:ext cx="8114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57214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4-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500702"/>
            <a:ext cx="6751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285992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5-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2285992"/>
            <a:ext cx="8274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3357562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6-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3429000"/>
            <a:ext cx="7938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Е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50057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7-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4572008"/>
            <a:ext cx="10567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Ж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00562" y="557214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8-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5500702"/>
            <a:ext cx="7601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364</Words>
  <Application>Microsoft Office PowerPoint</Application>
  <PresentationFormat>Экран (4:3)</PresentationFormat>
  <Paragraphs>141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Приливы  и отливы  океана</vt:lpstr>
      <vt:lpstr>Рефлексия</vt:lpstr>
      <vt:lpstr>Д.З</vt:lpstr>
      <vt:lpstr>Спасибо  за работу!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89</cp:revision>
  <dcterms:created xsi:type="dcterms:W3CDTF">2021-03-16T14:43:30Z</dcterms:created>
  <dcterms:modified xsi:type="dcterms:W3CDTF">2021-04-15T12:11:34Z</dcterms:modified>
</cp:coreProperties>
</file>