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74" r:id="rId4"/>
    <p:sldId id="260" r:id="rId5"/>
    <p:sldId id="262" r:id="rId6"/>
    <p:sldId id="264" r:id="rId7"/>
    <p:sldId id="265" r:id="rId8"/>
    <p:sldId id="266" r:id="rId9"/>
    <p:sldId id="267" r:id="rId10"/>
    <p:sldId id="269" r:id="rId11"/>
    <p:sldId id="271" r:id="rId12"/>
    <p:sldId id="270" r:id="rId13"/>
    <p:sldId id="273" r:id="rId14"/>
    <p:sldId id="258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9900"/>
    <a:srgbClr val="99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0487F-50E4-49B8-BCDE-6B8DC6BBA8BB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CB5F2-D5D1-4D0D-BB09-0D64B4BF8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41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CB5F2-D5D1-4D0D-BB09-0D64B4BF8EC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03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96;&#1077;&#1085;&#1080;&#1077;%20&#1079;&#1072;&#1076;&#1072;&#1095;&#1080;%204.pptx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88;&#1077;&#1096;&#1077;&#1085;&#1080;&#1077;%20&#1079;&#1072;&#1076;&#1072;&#1095;&#1080;%206.pptx" TargetMode="Externa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96;&#1077;&#1085;&#1080;&#1077;%20&#1079;&#1072;&#1076;&#1072;&#1095;&#1080;%205.pptx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96;&#1077;&#1085;&#1080;&#1077;7.pptx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&#1056;&#1077;&#1096;&#1077;&#1085;&#1080;&#1077;%20%20&#1079;&#1072;&#1076;&#1072;&#1095;&#1072;%20&#1085;&#1072;%20&#1088;&#1072;&#1079;&#1084;&#1080;&#1085;&#1082;&#1091;.ppt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96;&#1077;&#1085;&#1080;&#1077;%20%20&#1079;&#1072;&#1076;&#1072;&#1095;&#1080;%201.pptx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96;&#1077;&#1085;&#1080;&#1077;%20&#1079;&#1072;&#1076;&#1072;&#1095;&#1080;%202.pptx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hyperlink" Target="&#1088;&#1077;&#1096;&#1077;&#1085;&#1080;&#1077;%20&#1079;&#1072;&#1076;&#1072;&#1095;&#1080;%203.pptx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83" y="-1914"/>
            <a:ext cx="9144000" cy="685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2" name="TextBox 1"/>
          <p:cNvSpPr txBox="1"/>
          <p:nvPr/>
        </p:nvSpPr>
        <p:spPr>
          <a:xfrm>
            <a:off x="1165284" y="-1914"/>
            <a:ext cx="6048672" cy="107721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обобщения и закрепления по теме «Основы генетики»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093" y="2068731"/>
            <a:ext cx="5904656" cy="1384995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изученного материала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«Основы генетики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164670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4774" y="538268"/>
            <a:ext cx="163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Посетитель 4 </a:t>
            </a:r>
            <a:endParaRPr lang="ru-RU" b="1" u="sng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00808"/>
            <a:ext cx="57961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сын женится. Он красивый, кареглазый мужчина. С руками у него всё нормально, он правша. Мать его, жена моя, тоже красивая, но голубоглазая женщина, правда </a:t>
            </a:r>
            <a:r>
              <a:rPr lang="ru-RU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левша. А </a:t>
            </a:r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невеста его  голубоглазая, как моя жена, и с руками всё нормально. Только отец её  левша. Вот я и боюсь, что внуки будут все левши. Или нет? 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55750" y="1892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https://img-fotki.yandex.ru/get/5111/ekaterinanigmatulina.21/0_5bad5_384f622f_X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528445"/>
            <a:ext cx="1726331" cy="234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84168" y="5157192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Решение: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2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540" y="548680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пришёл к вам со своей проблемой. Дело в том, что и у меня и у жены кудрявые тёмные волосы, а ребёнок у нас родился с кудрявыми, но светлыми волосами. Мой ли это ребёнок? Вот в чём я сомневаюсь. Помогите разобраться, в чём тут дело.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4248" y="16808"/>
            <a:ext cx="1575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Посетитель 5</a:t>
            </a:r>
            <a:endParaRPr lang="ru-RU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hairstylevill.com/wp-content/uploads/2017/04/Men-Curly-Hairstyle-450x2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2808312" cy="1684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100" name="Picture 4" descr="http://99px.ru/sstorage/56/2013/10/image_56181013200331538637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2492896"/>
            <a:ext cx="2604257" cy="1684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102" name="Picture 6" descr="https://www.siliconrepublic.com/wp-content/uploads/2016/11/Uncombable-hair-shutterstock_21476117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3565" y="4437112"/>
            <a:ext cx="2520280" cy="18902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5" name="Выгнутая вправо стрелка 4"/>
          <p:cNvSpPr/>
          <p:nvPr/>
        </p:nvSpPr>
        <p:spPr>
          <a:xfrm>
            <a:off x="6588224" y="4202075"/>
            <a:ext cx="731520" cy="1216152"/>
          </a:xfrm>
          <a:prstGeom prst="curved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1835696" y="4207615"/>
            <a:ext cx="731520" cy="1216152"/>
          </a:xfrm>
          <a:prstGeom prst="curv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8264" y="5733256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pres?slideindex=1&amp;slidetitle="/>
              </a:rPr>
              <a:t>Решение: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9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5386" y="378568"/>
            <a:ext cx="163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Посетитель 6 </a:t>
            </a:r>
            <a:endParaRPr lang="ru-RU" b="1" u="sng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920" y="1124744"/>
            <a:ext cx="5904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взрослый сын. И я боюсь, что он рано облысеет. Дело в том, что у моей жены густые волосы, но её отец рано стал лысым. И я тоже рано облысел. 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Слышал, что этот ген передаётся по наследству сыновьям. А что будет с моим сыном, можете сказать?</a:t>
            </a:r>
          </a:p>
        </p:txBody>
      </p:sp>
      <p:pic>
        <p:nvPicPr>
          <p:cNvPr id="2056" name="Picture 8" descr="http://itd1.mycdn.me/image?id=833823648616&amp;t=20&amp;plc=WEB&amp;tkn=*HApLT3FZULgl7sYVyiG8ULArgu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580785"/>
            <a:ext cx="2700477" cy="163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77807" y="5085184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Решение: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5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259" y="0"/>
            <a:ext cx="163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Посетитель  7</a:t>
            </a:r>
            <a:endParaRPr lang="ru-RU" b="1" u="sng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381234"/>
            <a:ext cx="61206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Моя дочь беременна и мы ждём внука. Она проходила медицинское обследование, сдавала анализы крови и у неё брали на  анализ околоплодную жидкость. Анализ жидкости показал, что в 21-ой паре хромосом присутствует третья хромосома.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каким последствиям это приведет? В чём риск рождения такого ребёнка? Может быть можно что-то сделать сейчас, до появления его на свет.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2290" name="Picture 2" descr="http://mtdata.ru/u25/photo449B/20487459776-0/origina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8259" y="3652625"/>
            <a:ext cx="4188357" cy="278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37460" y="5238492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Решение: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g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9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913" y="553831"/>
            <a:ext cx="4762008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 консультацию обратились молодые супруги. Они хотят, чтобы первым в их семье появился мальчик. Спланируйте пол будущего ребенка, если мать родилась 1 июня 1980 года.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Планирование пола будущего ребенка осуществляется по формуле: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49 - (3Х – (</a:t>
            </a:r>
            <a:r>
              <a:rPr lang="en-US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+ 1))=?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ответе четное число, родится девочка,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нечетное число-мальчик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Х-полный возраст матери на 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рождения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 моменту зачатия прибавить 40 недель);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порядковый номер 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зачатия ребенка</a:t>
            </a:r>
            <a:r>
              <a:rPr lang="ru-RU" altLang="ru-RU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913" y="145366"/>
            <a:ext cx="171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дом:</a:t>
            </a:r>
            <a:endParaRPr lang="ru-RU" b="1" u="sng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5811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исследование наследования выбранного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 в  3-4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поколениях вашей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семьи. Составьте родословную.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://static1.gophotoweb.com/u6750/8124/photos/364290/1000-cb1a705de09cd96253e44c02a507a1d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88640"/>
            <a:ext cx="2312588" cy="346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34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6532" y="0"/>
            <a:ext cx="93605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260647"/>
            <a:ext cx="69482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думаю, что генетика – это наука настоящего и будущего, потому что _______ 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Изучая генетику,  я хочу _____________ 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мой взгляд, знания по генетике необходимы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жизни, так как 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5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99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67099" y="1209483"/>
            <a:ext cx="5281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129871"/>
            <a:ext cx="4680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“Мне необходимо разобраться самому, а </a:t>
            </a:r>
            <a:r>
              <a:rPr lang="ru-RU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разобраться самому, надо думать сообща”</a:t>
            </a:r>
          </a:p>
          <a:p>
            <a:r>
              <a:rPr lang="ru-RU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b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Васильев.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443841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</a:rPr>
              <a:t>Медико-генетическая консультация  </a:t>
            </a:r>
            <a:r>
              <a:rPr lang="ru-RU" b="1" dirty="0">
                <a:solidFill>
                  <a:srgbClr val="009900"/>
                </a:solidFill>
              </a:rPr>
              <a:t>ООО «Хромосома</a:t>
            </a:r>
            <a:r>
              <a:rPr lang="ru-RU" b="1" dirty="0" smtClean="0">
                <a:solidFill>
                  <a:srgbClr val="009900"/>
                </a:solidFill>
              </a:rPr>
              <a:t>».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которого зависит размер вашей «заработной платы» за выполненную работу.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Валюта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«ген». 1 ген – 1 балл.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 по работе с клиентами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будет встречать посетителей, оформлять их заказы и  решать, какой лаборатории сотрудников отдать заказ по выполнению задачи.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</a:t>
            </a:r>
            <a:r>
              <a:rPr lang="ru-RU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может оказать помощь при решении вопроса. </a:t>
            </a:r>
          </a:p>
        </p:txBody>
      </p:sp>
    </p:spTree>
    <p:extLst>
      <p:ext uri="{BB962C8B-B14F-4D97-AF65-F5344CB8AC3E}">
        <p14:creationId xmlns:p14="http://schemas.microsoft.com/office/powerpoint/2010/main" val="15610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28362"/>
              </p:ext>
            </p:extLst>
          </p:nvPr>
        </p:nvGraphicFramePr>
        <p:xfrm>
          <a:off x="467544" y="908720"/>
          <a:ext cx="6464935" cy="1706880"/>
        </p:xfrm>
        <a:graphic>
          <a:graphicData uri="http://schemas.openxmlformats.org/drawingml/2006/table">
            <a:tbl>
              <a:tblPr firstRow="1" firstCol="1" bandRow="1"/>
              <a:tblGrid>
                <a:gridCol w="1785620"/>
                <a:gridCol w="1335405"/>
                <a:gridCol w="1628140"/>
                <a:gridCol w="171577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9900"/>
                          </a:solidFill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400" b="1" dirty="0">
                        <a:solidFill>
                          <a:srgbClr val="0099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0566" y="436022"/>
            <a:ext cx="4157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Цифровое поле «Генетического  лото»</a:t>
            </a:r>
            <a:endParaRPr lang="ru-RU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36912"/>
            <a:ext cx="82089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Определения: </a:t>
            </a:r>
            <a:endParaRPr lang="ru-RU" sz="1400" b="1" u="sng" dirty="0" smtClean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Во втором поколении гибридов наблюдается расщепление признаков в соотношении 3:1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Организм, дающий расхождение признаков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Организм, не дающий в потомстве расхождений признаков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Половая клетка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Все гибриды первого поколения имеют  один общий признак. Расщепления не происходит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Двойной набор хромосом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Образуется при слиянии двух половых клеток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Одинарный набор хромосом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Подавляемый признак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Преобладающий признак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Организм, образующийся при скрещивании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Скрещивание,  при котором  родительские особи различаются по одному признаку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Парные гены, отвечающие за формирование одного признака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Участок ДНК, отвечающий за синтез одного белка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Совокупность генов одного организма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Совокупность  внутренних и внешних признаков организма.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8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719" y="436022"/>
            <a:ext cx="2342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Генетическое лото</a:t>
            </a:r>
            <a:endParaRPr lang="ru-RU" b="1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4820" y="885915"/>
            <a:ext cx="540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Плохо приходится тому, кто полагает, </a:t>
            </a:r>
            <a:endParaRPr lang="ru-RU" sz="1400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генетикой можно пренебрегать.  Даже самый умный не подозревает, сколько недостатков он может таскать в своих хромосомах»</a:t>
            </a:r>
            <a:endParaRPr lang="ru-RU" sz="1400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Вильгельм </a:t>
            </a:r>
            <a:r>
              <a:rPr lang="ru-RU" sz="1400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Швебель</a:t>
            </a:r>
            <a:r>
              <a:rPr lang="ru-RU" sz="1400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sz="1400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немецкий ученый и публицист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2787832"/>
            <a:ext cx="311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Генотипический портрет</a:t>
            </a:r>
            <a:r>
              <a:rPr lang="ru-RU" b="1" dirty="0" smtClean="0">
                <a:solidFill>
                  <a:srgbClr val="009900"/>
                </a:solidFill>
              </a:rPr>
              <a:t>.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3211268"/>
            <a:ext cx="446449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Фенотипические признаки человека: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– темные волосы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– светлые волосы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– карие глаза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– голубые глаза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– нормальный рост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– низкий рост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 – правша  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 – левша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 – высокий рос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 – низкий рост  </a:t>
            </a:r>
            <a:endParaRPr lang="ru-RU" sz="16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 определение генотипа, необходимо учитывать фенотип родителей)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https://upload.wikimedia.org/wikipedia/commons/thumb/b/b8/Wilhelm_Windelband.jpg/657px-Wilhelm_Windelban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476672"/>
            <a:ext cx="1491248" cy="203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43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2628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генетических задач</a:t>
            </a:r>
            <a:r>
              <a:rPr lang="ru-RU" b="1" u="sng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ответ. </a:t>
            </a:r>
          </a:p>
          <a:p>
            <a:r>
              <a:rPr lang="ru-RU" sz="1600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Устный </a:t>
            </a:r>
            <a:r>
              <a:rPr lang="ru-RU" sz="1600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задачи</a:t>
            </a:r>
            <a:endParaRPr lang="ru-RU" sz="16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Составить </a:t>
            </a:r>
            <a:r>
              <a:rPr lang="ru-RU" sz="1600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схему решения задачи, указав, что дано и что необходимо, установить в ходе решения задачи. </a:t>
            </a:r>
            <a:endParaRPr lang="ru-RU" sz="1600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Записать </a:t>
            </a:r>
            <a:r>
              <a:rPr lang="ru-RU" sz="1600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схему </a:t>
            </a:r>
            <a:r>
              <a:rPr lang="ru-RU" sz="1600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скрещивания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708920"/>
            <a:ext cx="2568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обозначения</a:t>
            </a:r>
            <a:endParaRPr lang="ru-RU" b="1" u="sng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284984"/>
            <a:ext cx="12241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А;В;С;…- 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а;в;с</a:t>
            </a:r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…- </a:t>
            </a:r>
            <a:r>
              <a:rPr lang="ru-RU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АА; </a:t>
            </a:r>
            <a:r>
              <a:rPr lang="ru-RU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</a:t>
            </a:r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…- </a:t>
            </a:r>
          </a:p>
          <a:p>
            <a:r>
              <a:rPr lang="ru-RU" b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</a:t>
            </a:r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…-</a:t>
            </a:r>
          </a:p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b="1" baseline="-25000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</a:p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b="1" baseline="-25000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 –</a:t>
            </a:r>
          </a:p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– </a:t>
            </a:r>
          </a:p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♀ - </a:t>
            </a:r>
          </a:p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♂ - </a:t>
            </a:r>
          </a:p>
          <a:p>
            <a:r>
              <a:rPr lang="ru-RU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–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9295" y="3281823"/>
            <a:ext cx="2714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Доминантные признаки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29294" y="3528785"/>
            <a:ext cx="2714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Рецессивные признаки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50720" y="3835353"/>
            <a:ext cx="150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Гомозиготы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5092" y="4059818"/>
            <a:ext cx="1637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Гетерозигота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4438278"/>
            <a:ext cx="276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Гибриды </a:t>
            </a:r>
            <a:r>
              <a:rPr lang="en-US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поколения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5479" y="4924175"/>
            <a:ext cx="1249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5479" y="5260558"/>
            <a:ext cx="111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Гаметы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374259" y="5517232"/>
            <a:ext cx="168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Женская особь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5793385"/>
            <a:ext cx="175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Мужская особь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31640" y="6054973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 скрещивания</a:t>
            </a:r>
            <a:endParaRPr lang="ru-RU" b="1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://www.zabika.ru/adpopab/%D0%93%D0%BE%D1%83+%D1%81%D0%BF%D0%BE+%C2%AB%D0%A0%D0%B5%D0%B3%D0%B8%D0%BE%D0%BD%D0%B0%D0%BB%D1%8C%D0%BD%D1%8B%D0%B9+%D0%BC%D0%BD%D0%BE%D0%B3%D0%BE%D0%BF%D1%80%D0%BE%D1%84%D0%B8%D0%BB%D1%8C%D0%BD%D1%8B%D0%B9+%D0%BA%D0%BE%D0%BB%D0%BB%D0%B5%D0%B4%D0%B6%C2%BB%2C+%D0%B3.+%D0%A1%D1%82%D0%B0%D0%B2%D1%80%D0%BE%D0%BF%D0%BE%D0%BB%D1%8Cb/85710_html_m489f04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17360" y="2868139"/>
            <a:ext cx="4248472" cy="22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15282" y="54248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ошибок –«5»; 1-2 ошибки – «4»; 3-4 ошибки – «3»; более 4 ошибок – «2»)</a:t>
            </a:r>
            <a:endParaRPr lang="ru-RU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7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5737" y="831289"/>
            <a:ext cx="5112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на разминку:</a:t>
            </a:r>
            <a:endParaRPr lang="ru-RU" u="sng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человека наличие веснушек доминирует над их отсутствием. Будут ли дети обязательно иметь веснушки, если родители гетерозиготные по данному признаку? Ответ поясните.</a:t>
            </a:r>
            <a:endParaRPr lang="ru-RU" i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1769" y="4992300"/>
            <a:ext cx="1872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b="1" u="sng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pres?slideindex=1&amp;slidetitle="/>
              </a:rPr>
              <a:t>Решение:</a:t>
            </a:r>
            <a:endParaRPr lang="ru-RU" altLang="ru-RU" b="1" u="sng" dirty="0" smtClean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s.poembook.ru/theme/12/53/54/22ec07971ff24168d243e11ed3434ed185ea667d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548680"/>
            <a:ext cx="3049800" cy="203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vinegred.ru/wp-content/uploads/2016/11/freckles-redheads-beautiful-portrait-photography-vinegret-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844818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66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767" y="476672"/>
            <a:ext cx="57968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Посетитель 1.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выглядеть уши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детей, если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жены прижатые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уши, а уши ее мужа несколько оттопыренные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 </a:t>
            </a:r>
            <a:r>
              <a:rPr lang="ru-RU" b="1" i="1" dirty="0" err="1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гетерозиготен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данному признаку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 Известно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ген, </a:t>
            </a:r>
            <a:r>
              <a:rPr lang="ru-RU" b="1" i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оттопыренности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ушей, — доминантный, 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ген, </a:t>
            </a:r>
            <a:r>
              <a:rPr lang="ru-RU" b="1" i="1" dirty="0" err="1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прижатости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ушей, —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рецессивный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cdn.fishki.net/upload/post/201310/28/1212377/2x9mdy-dhfm_ru-devushka-volosy-kr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476672"/>
            <a:ext cx="26498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21045" y="4725144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Решение: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https://im0-tub-ru.yandex.net/i?id=491b2e2ee910d8b60ece735cabe9342e-l&amp;n=1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2088232" cy="293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3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51128"/>
            <a:ext cx="533902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Посетитель 2</a:t>
            </a:r>
          </a:p>
          <a:p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 мужем хотим иметь детей. Но и я, и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</a:t>
            </a: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страдаем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дальнозоркостью с рождения. Однако </a:t>
            </a:r>
            <a:endParaRPr lang="ru-RU" b="1" i="1" dirty="0" smtClean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наши матери видели нормально.</a:t>
            </a:r>
          </a:p>
          <a:p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 нам, пожалуйста, какова вероятность </a:t>
            </a:r>
            <a:endParaRPr lang="ru-RU" b="1" i="1" dirty="0" smtClean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семье ребенка с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нормальным</a:t>
            </a: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зрением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И может ли родиться ребёнок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страдающий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дальнозоркостью?</a:t>
            </a:r>
          </a:p>
          <a:p>
            <a:endParaRPr lang="ru-RU" dirty="0"/>
          </a:p>
        </p:txBody>
      </p:sp>
      <p:pic>
        <p:nvPicPr>
          <p:cNvPr id="10242" name="Picture 2" descr="http://image1.thematicnews.com/uploads/images/00/00/40/2016/09/22/1ada62e1d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332655"/>
            <a:ext cx="2592288" cy="274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080" y="4509120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Решение: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pda.donbass.ua/multimedia/images/news/original/2011/12/23/muzhchi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012" y="364502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92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8016" y="18473"/>
            <a:ext cx="77254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Посетитель 3. </a:t>
            </a: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 есть сын. светловолосый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голубоглазый. Он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хочет жениться. 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 есть две </a:t>
            </a:r>
            <a:endParaRPr lang="ru-RU" b="1" i="1" dirty="0" smtClean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девушки: Анна и Светлана. </a:t>
            </a:r>
          </a:p>
          <a:p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 - темноволосая и кареглазая. Правда её отец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светловолосый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голубоглазый,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мать темноволосая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кареглазая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светловолосая и голубоглазая. </a:t>
            </a:r>
            <a:endParaRPr lang="ru-RU" b="1" i="1" dirty="0" smtClean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оба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темноволосые </a:t>
            </a:r>
            <a:endParaRPr lang="ru-RU" b="1" i="1" dirty="0" smtClean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кареглазые.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Подскажите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парню, на какой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девушке </a:t>
            </a: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жениться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,чтобы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ребенок, похожий на моего сына. </a:t>
            </a:r>
            <a:endParaRPr lang="ru-RU" b="1" i="1" dirty="0" smtClean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хочу, чтобы и </a:t>
            </a:r>
            <a:r>
              <a:rPr lang="ru-RU" b="1" i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внук </a:t>
            </a:r>
            <a:r>
              <a:rPr lang="ru-RU" b="1" i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был светловолосый и голубоглазый.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1396" y="332656"/>
            <a:ext cx="1224136" cy="183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http://fata.pp.ua/img/99/vesilnij-makijazh-2013-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3418808"/>
            <a:ext cx="1368152" cy="202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s://avatars.mds.yandex.net/get-pdb/231404/ffd24508-d958-44e8-a62b-0ee6e6b2d96d/s80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3626179"/>
            <a:ext cx="1440160" cy="182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7624" y="5589240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Анна</a:t>
            </a:r>
            <a:endParaRPr lang="ru-RU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0990" y="5599655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</a:t>
            </a:r>
            <a:endParaRPr lang="ru-RU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4536861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ru-RU" b="1" dirty="0">
              <a:solidFill>
                <a:srgbClr val="33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5759" y="5958572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pres?slideindex=1&amp;slidetitle="/>
              </a:rPr>
              <a:t>Решение: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9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571</TotalTime>
  <Words>1113</Words>
  <Application>Microsoft Office PowerPoint</Application>
  <PresentationFormat>Экран (4:3)</PresentationFormat>
  <Paragraphs>160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</cp:revision>
  <dcterms:created xsi:type="dcterms:W3CDTF">2018-01-07T21:40:34Z</dcterms:created>
  <dcterms:modified xsi:type="dcterms:W3CDTF">2021-10-25T10:00:00Z</dcterms:modified>
</cp:coreProperties>
</file>