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297" r:id="rId3"/>
    <p:sldId id="294" r:id="rId4"/>
    <p:sldId id="277" r:id="rId5"/>
    <p:sldId id="256" r:id="rId6"/>
    <p:sldId id="287" r:id="rId7"/>
    <p:sldId id="295" r:id="rId8"/>
    <p:sldId id="296" r:id="rId9"/>
    <p:sldId id="288" r:id="rId10"/>
    <p:sldId id="292" r:id="rId11"/>
    <p:sldId id="29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FF99FF"/>
    <a:srgbClr val="BBE0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4C6807-A80C-4E40-A2A1-7B503370C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B334A-32D3-46E4-9C8E-1A023FC60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2F42-8D23-4B4D-B2A2-AB2F3FE5E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45F8-BA2B-4AD6-990E-100E60A18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F98C-6F19-4988-BE5C-8EDD1CE8B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B525E-4634-4579-849B-9FA0782FC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3724E-ABCA-47BE-B65E-D9F98810E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02AE-EC70-49BA-87B0-7D0EE2663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95DF7-2C37-4558-80F6-3006ED444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DEA76-28B5-4B27-BCA5-E37F79F9C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B2EFC-1B5D-48B8-B8BB-1349A2EF6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62C32-A013-4EF9-963D-232AC217B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F34E2-6E05-4F06-8439-14A783AA4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6D0BFB-F4AD-47AB-8664-2D6226BFA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38200" y="3810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sz="2000" dirty="0" smtClean="0">
                <a:latin typeface="Cambria" pitchFamily="18" charset="0"/>
              </a:rPr>
              <a:t>«Лицей №4» г.о. Саранск</a:t>
            </a:r>
          </a:p>
          <a:p>
            <a:pPr algn="ctr"/>
            <a:endParaRPr lang="ru-RU" sz="2000" b="1" dirty="0" smtClean="0">
              <a:latin typeface="Cambria" pitchFamily="18" charset="0"/>
            </a:endParaRPr>
          </a:p>
          <a:p>
            <a:pPr algn="ctr"/>
            <a:r>
              <a:rPr lang="ru-RU" sz="2000" dirty="0" smtClean="0">
                <a:latin typeface="Cambria" pitchFamily="18" charset="0"/>
              </a:rPr>
              <a:t>Учитель русского языка и </a:t>
            </a:r>
            <a:r>
              <a:rPr lang="ru-RU" sz="2000" dirty="0" smtClean="0">
                <a:latin typeface="Cambria" pitchFamily="18" charset="0"/>
              </a:rPr>
              <a:t>литературы</a:t>
            </a:r>
            <a:endParaRPr lang="ru-RU" sz="2000" b="1" dirty="0" smtClean="0">
              <a:latin typeface="Cambria" pitchFamily="18" charset="0"/>
            </a:endParaRPr>
          </a:p>
          <a:p>
            <a:pPr algn="ctr"/>
            <a:r>
              <a:rPr lang="ru-RU" sz="2000" b="1" dirty="0" err="1" smtClean="0">
                <a:latin typeface="Cambria" pitchFamily="18" charset="0"/>
              </a:rPr>
              <a:t>Кадикина</a:t>
            </a:r>
            <a:r>
              <a:rPr lang="ru-RU" sz="2000" b="1" dirty="0" smtClean="0">
                <a:latin typeface="Cambria" pitchFamily="18" charset="0"/>
              </a:rPr>
              <a:t> Елена Евгеньевна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2268141"/>
            <a:ext cx="807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Cambria" pitchFamily="18" charset="0"/>
              </a:rPr>
              <a:t>Суффикс как словообразующая морфема.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Cambria" pitchFamily="18" charset="0"/>
              </a:rPr>
              <a:t>Значение суффиксов</a:t>
            </a:r>
            <a:endParaRPr lang="ru-RU" sz="32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387257"/>
            <a:ext cx="8229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– О чём могут «рассказать» суффиксы?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– Посмотрите на суффиксы: </a:t>
            </a:r>
            <a:r>
              <a:rPr lang="ru-RU" sz="2800" i="1" dirty="0" smtClean="0">
                <a:solidFill>
                  <a:srgbClr val="002060"/>
                </a:solidFill>
              </a:rPr>
              <a:t>­</a:t>
            </a:r>
            <a:r>
              <a:rPr lang="ru-RU" sz="2800" i="1" dirty="0" err="1" smtClean="0">
                <a:solidFill>
                  <a:srgbClr val="002060"/>
                </a:solidFill>
              </a:rPr>
              <a:t>ов</a:t>
            </a:r>
            <a:r>
              <a:rPr lang="ru-RU" sz="2800" i="1" dirty="0" smtClean="0">
                <a:solidFill>
                  <a:srgbClr val="002060"/>
                </a:solidFill>
              </a:rPr>
              <a:t>, ­</a:t>
            </a:r>
            <a:r>
              <a:rPr lang="ru-RU" sz="2800" i="1" dirty="0" err="1" smtClean="0">
                <a:solidFill>
                  <a:srgbClr val="002060"/>
                </a:solidFill>
              </a:rPr>
              <a:t>тель</a:t>
            </a:r>
            <a:r>
              <a:rPr lang="ru-RU" sz="2800" i="1" dirty="0" smtClean="0">
                <a:solidFill>
                  <a:srgbClr val="002060"/>
                </a:solidFill>
              </a:rPr>
              <a:t>, ­</a:t>
            </a:r>
            <a:r>
              <a:rPr lang="ru-RU" sz="2800" i="1" dirty="0" err="1" smtClean="0">
                <a:solidFill>
                  <a:srgbClr val="002060"/>
                </a:solidFill>
              </a:rPr>
              <a:t>ся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Что вы можете сказать о частях речи, в которых они употребляются?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– О чём же ещё «говорят» суффиксы?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ИТОГ УРОКА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09600" y="130558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 Что узнали нового?</a:t>
            </a:r>
            <a:endParaRPr lang="ru-RU" sz="2800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09600" y="214378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 Полезен ли был урок?</a:t>
            </a:r>
            <a:endParaRPr lang="ru-RU" sz="2800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609600" y="290578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 Что понравилось на уроке?</a:t>
            </a:r>
            <a:endParaRPr lang="ru-RU" sz="2800" dirty="0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09600" y="3694093"/>
            <a:ext cx="807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 Какие трудности в изучении языка сегодня преодолели?</a:t>
            </a:r>
            <a:endParaRPr lang="ru-RU" sz="2800" dirty="0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609600" y="488698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 Я сегодня на уроке узнал и научился…</a:t>
            </a:r>
            <a:endParaRPr lang="ru-RU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382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ЯЗЫКОВАЯ РАЗМИНКА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1846183"/>
            <a:ext cx="8077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    </a:t>
            </a:r>
            <a:r>
              <a:rPr lang="ru-RU" sz="3200" i="1" dirty="0" smtClean="0">
                <a:solidFill>
                  <a:srgbClr val="0070C0"/>
                </a:solidFill>
              </a:rPr>
              <a:t>Бесшумно ведут хоровод мотыльки, и в бархатных травах резвятся жучки.</a:t>
            </a:r>
            <a:endParaRPr lang="ru-RU" sz="32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тищ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7668000" cy="4504950"/>
          </a:xfrm>
          <a:prstGeom prst="rect">
            <a:avLst/>
          </a:prstGeom>
        </p:spPr>
      </p:pic>
      <p:pic>
        <p:nvPicPr>
          <p:cNvPr id="4" name="Рисунок 3" descr="Коте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59114"/>
            <a:ext cx="2520000" cy="2554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609600" y="1455003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    </a:t>
            </a:r>
            <a:r>
              <a:rPr lang="ru-RU" sz="3200" b="1" dirty="0" smtClean="0">
                <a:solidFill>
                  <a:srgbClr val="0070C0"/>
                </a:solidFill>
              </a:rPr>
              <a:t>Суффикс</a:t>
            </a:r>
            <a:r>
              <a:rPr lang="ru-RU" sz="3200" dirty="0" smtClean="0">
                <a:solidFill>
                  <a:srgbClr val="0070C0"/>
                </a:solidFill>
              </a:rPr>
              <a:t> – это значимая часть слова, которая стоит после корня и служит для образования новых слов.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ВСПОМИНАЕМ ТО, ЧТО ЗНАЕМ</a:t>
            </a:r>
            <a:endParaRPr lang="ru-RU" sz="28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382000" cy="2667000"/>
          </a:xfrm>
        </p:spPr>
        <p:txBody>
          <a:bodyPr/>
          <a:lstStyle/>
          <a:p>
            <a:r>
              <a:rPr lang="ru-RU" sz="3200" b="1" dirty="0" smtClean="0"/>
              <a:t>Суффикс как словообразующая морфема.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Значения суффиксов.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 flipH="1">
            <a:off x="5105400" y="5715000"/>
            <a:ext cx="22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09600" y="1295400"/>
            <a:ext cx="80772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формулировать собственное мнение и учитывать мнение других;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 выделять суффиксы в словах;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 определять значение суффикса на основе лексического анализа слова;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 находить орфограммы в суффиксах (на стыке корня и суффикса);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 правильно писать слова с этими орфограммами.</a:t>
            </a:r>
            <a:endParaRPr lang="ru-RU" sz="2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ЦЕЛИ УРОКА</a:t>
            </a:r>
            <a:endParaRPr lang="ru-RU" sz="28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09600" y="990600"/>
            <a:ext cx="80772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Я называю город, а вы говорите, кто в нём живет.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Нижний Новгород;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Владимир;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Рязань;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Санкт-Петербург;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Пенза;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Пермь;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Тула;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Саранск;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Муром.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ИГРА</a:t>
            </a:r>
            <a:endParaRPr lang="ru-RU" sz="28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09600" y="990600"/>
            <a:ext cx="80772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Проверяем:</a:t>
            </a:r>
            <a:endParaRPr lang="ru-RU" sz="2600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Нижний Новгород (нижегородец, </a:t>
            </a:r>
            <a:r>
              <a:rPr lang="ru-RU" sz="2400" i="1" dirty="0" err="1" smtClean="0">
                <a:solidFill>
                  <a:srgbClr val="002060"/>
                </a:solidFill>
              </a:rPr>
              <a:t>нижегородка</a:t>
            </a:r>
            <a:r>
              <a:rPr lang="ru-RU" sz="2400" i="1" dirty="0" smtClean="0">
                <a:solidFill>
                  <a:srgbClr val="002060"/>
                </a:solidFill>
              </a:rPr>
              <a:t>);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Владимир (</a:t>
            </a:r>
            <a:r>
              <a:rPr lang="ru-RU" sz="2400" i="1" dirty="0" err="1" smtClean="0">
                <a:solidFill>
                  <a:srgbClr val="002060"/>
                </a:solidFill>
              </a:rPr>
              <a:t>владимирец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владимирка</a:t>
            </a:r>
            <a:r>
              <a:rPr lang="ru-RU" sz="2400" i="1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Рязань (</a:t>
            </a:r>
            <a:r>
              <a:rPr lang="ru-RU" sz="2400" i="1" dirty="0" err="1" smtClean="0">
                <a:solidFill>
                  <a:srgbClr val="002060"/>
                </a:solidFill>
              </a:rPr>
              <a:t>рязанец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рязанка</a:t>
            </a:r>
            <a:r>
              <a:rPr lang="ru-RU" sz="2400" i="1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Санкт-Петербург (петербуржец, </a:t>
            </a:r>
            <a:r>
              <a:rPr lang="ru-RU" sz="2400" i="1" dirty="0" err="1" smtClean="0">
                <a:solidFill>
                  <a:srgbClr val="002060"/>
                </a:solidFill>
              </a:rPr>
              <a:t>петербурженка</a:t>
            </a:r>
            <a:r>
              <a:rPr lang="ru-RU" sz="2400" i="1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Пенза (</a:t>
            </a:r>
            <a:r>
              <a:rPr lang="ru-RU" sz="2400" i="1" dirty="0" err="1" smtClean="0">
                <a:solidFill>
                  <a:srgbClr val="002060"/>
                </a:solidFill>
              </a:rPr>
              <a:t>пензяк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пензячка</a:t>
            </a:r>
            <a:r>
              <a:rPr lang="ru-RU" sz="2400" i="1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Пермь (пермяк, пермячка);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Тула (туляк, </a:t>
            </a:r>
            <a:r>
              <a:rPr lang="ru-RU" sz="2400" i="1" dirty="0" err="1" smtClean="0">
                <a:solidFill>
                  <a:srgbClr val="002060"/>
                </a:solidFill>
              </a:rPr>
              <a:t>тулячка</a:t>
            </a:r>
            <a:r>
              <a:rPr lang="ru-RU" sz="2400" i="1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Саранск (</a:t>
            </a:r>
            <a:r>
              <a:rPr lang="ru-RU" sz="2400" i="1" dirty="0" err="1" smtClean="0">
                <a:solidFill>
                  <a:srgbClr val="002060"/>
                </a:solidFill>
              </a:rPr>
              <a:t>саранчанин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саранчанка</a:t>
            </a:r>
            <a:r>
              <a:rPr lang="ru-RU" sz="2400" i="1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</a:rPr>
              <a:t> Муром (</a:t>
            </a:r>
            <a:r>
              <a:rPr lang="ru-RU" sz="2400" i="1" dirty="0" err="1" smtClean="0">
                <a:solidFill>
                  <a:srgbClr val="002060"/>
                </a:solidFill>
              </a:rPr>
              <a:t>муромчанин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муромчанка</a:t>
            </a:r>
            <a:r>
              <a:rPr lang="ru-RU" sz="2400" i="1" dirty="0" smtClean="0">
                <a:solidFill>
                  <a:srgbClr val="002060"/>
                </a:solidFill>
              </a:rPr>
              <a:t>).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ИГРА</a:t>
            </a:r>
            <a:endParaRPr lang="ru-RU" sz="28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     </a:t>
            </a:r>
            <a:r>
              <a:rPr lang="ru-RU" sz="2400" dirty="0" smtClean="0">
                <a:solidFill>
                  <a:srgbClr val="0070C0"/>
                </a:solidFill>
              </a:rPr>
              <a:t>Придумайте продолжение сказки (5-6 предложений), используя слова с суффиксами </a:t>
            </a:r>
            <a:r>
              <a:rPr lang="ru-RU" sz="2400" i="1" dirty="0" smtClean="0">
                <a:solidFill>
                  <a:srgbClr val="0070C0"/>
                </a:solidFill>
              </a:rPr>
              <a:t>-</a:t>
            </a:r>
            <a:r>
              <a:rPr lang="ru-RU" sz="2400" i="1" dirty="0" err="1" smtClean="0">
                <a:solidFill>
                  <a:srgbClr val="0070C0"/>
                </a:solidFill>
              </a:rPr>
              <a:t>чив</a:t>
            </a:r>
            <a:r>
              <a:rPr lang="ru-RU" sz="2400" i="1" dirty="0" smtClean="0">
                <a:solidFill>
                  <a:srgbClr val="0070C0"/>
                </a:solidFill>
              </a:rPr>
              <a:t>-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i="1" dirty="0" smtClean="0">
                <a:solidFill>
                  <a:srgbClr val="0070C0"/>
                </a:solidFill>
              </a:rPr>
              <a:t>-лив- </a:t>
            </a:r>
            <a:r>
              <a:rPr lang="en-US" sz="2400" i="1" dirty="0" smtClean="0">
                <a:solidFill>
                  <a:srgbClr val="0070C0"/>
                </a:solidFill>
              </a:rPr>
              <a:t>.</a:t>
            </a:r>
            <a:endParaRPr lang="ru-RU" sz="2400" i="1" dirty="0" smtClean="0">
              <a:solidFill>
                <a:srgbClr val="0070C0"/>
              </a:solidFill>
            </a:endParaRPr>
          </a:p>
          <a:p>
            <a:endParaRPr lang="en-US" sz="2800" dirty="0" smtClean="0"/>
          </a:p>
          <a:p>
            <a:endParaRPr lang="ru-RU" sz="2800" dirty="0" smtClean="0"/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Сказочное происшествие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     </a:t>
            </a:r>
            <a:r>
              <a:rPr lang="ru-RU" sz="2400" dirty="0" smtClean="0">
                <a:solidFill>
                  <a:srgbClr val="0070C0"/>
                </a:solidFill>
              </a:rPr>
              <a:t>Встретились как- то раз  Хлопотливый и Ленивый (Ворчливый и Торопливый) и завязался у них спор….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ТВОРЧЕСКОЕ ЗАДАНИЕ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336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Суффикс как словообразующая морфема. Значения суффиксов.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Нина</dc:creator>
  <cp:lastModifiedBy>User</cp:lastModifiedBy>
  <cp:revision>178</cp:revision>
  <cp:lastPrinted>1601-01-01T00:00:00Z</cp:lastPrinted>
  <dcterms:created xsi:type="dcterms:W3CDTF">2012-04-22T07:54:54Z</dcterms:created>
  <dcterms:modified xsi:type="dcterms:W3CDTF">2021-11-17T14:09:58Z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