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67" r:id="rId3"/>
    <p:sldId id="269" r:id="rId4"/>
    <p:sldId id="268" r:id="rId5"/>
    <p:sldId id="274" r:id="rId6"/>
    <p:sldId id="270" r:id="rId7"/>
    <p:sldId id="273" r:id="rId8"/>
    <p:sldId id="278" r:id="rId9"/>
    <p:sldId id="279" r:id="rId10"/>
    <p:sldId id="280" r:id="rId11"/>
    <p:sldId id="282" r:id="rId12"/>
    <p:sldId id="288" r:id="rId13"/>
    <p:sldId id="275" r:id="rId14"/>
    <p:sldId id="283" r:id="rId15"/>
    <p:sldId id="286" r:id="rId16"/>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8" d="100"/>
          <a:sy n="88" d="100"/>
        </p:scale>
        <p:origin x="-96" y="-42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247483F-D165-444A-9080-2FBD19159FB3}" type="datetimeFigureOut">
              <a:rPr lang="ru-RU" smtClean="0"/>
              <a:pPr/>
              <a:t>19.10.2022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D37707-91AD-451C-A697-75815167DB0F}" type="slidenum">
              <a:rPr lang="ru-RU" smtClean="0"/>
              <a:pPr/>
              <a:t>‹#›</a:t>
            </a:fld>
            <a:endParaRPr lang="ru-RU"/>
          </a:p>
        </p:txBody>
      </p:sp>
    </p:spTree>
  </p:cSld>
  <p:clrMapOvr>
    <a:masterClrMapping/>
  </p:clrMapOvr>
  <p:transition advClick="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247483F-D165-444A-9080-2FBD19159FB3}" type="datetimeFigureOut">
              <a:rPr lang="ru-RU" smtClean="0"/>
              <a:pPr/>
              <a:t>19.10.2022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D37707-91AD-451C-A697-75815167DB0F}" type="slidenum">
              <a:rPr lang="ru-RU" smtClean="0"/>
              <a:pPr/>
              <a:t>‹#›</a:t>
            </a:fld>
            <a:endParaRPr lang="ru-RU"/>
          </a:p>
        </p:txBody>
      </p:sp>
    </p:spTree>
  </p:cSld>
  <p:clrMapOvr>
    <a:masterClrMapping/>
  </p:clrMapOvr>
  <p:transition advClick="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247483F-D165-444A-9080-2FBD19159FB3}" type="datetimeFigureOut">
              <a:rPr lang="ru-RU" smtClean="0"/>
              <a:pPr/>
              <a:t>19.10.2022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D37707-91AD-451C-A697-75815167DB0F}" type="slidenum">
              <a:rPr lang="ru-RU" smtClean="0"/>
              <a:pPr/>
              <a:t>‹#›</a:t>
            </a:fld>
            <a:endParaRPr lang="ru-RU"/>
          </a:p>
        </p:txBody>
      </p:sp>
    </p:spTree>
  </p:cSld>
  <p:clrMapOvr>
    <a:masterClrMapping/>
  </p:clrMapOvr>
  <p:transition advClick="0"/>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Слайд с текстом">
    <p:spTree>
      <p:nvGrpSpPr>
        <p:cNvPr id="1" name=""/>
        <p:cNvGrpSpPr/>
        <p:nvPr/>
      </p:nvGrpSpPr>
      <p:grpSpPr>
        <a:xfrm>
          <a:off x="0" y="0"/>
          <a:ext cx="0" cy="0"/>
          <a:chOff x="0" y="0"/>
          <a:chExt cx="0" cy="0"/>
        </a:xfrm>
      </p:grpSpPr>
      <p:sp>
        <p:nvSpPr>
          <p:cNvPr id="7" name="Текст 2"/>
          <p:cNvSpPr>
            <a:spLocks noGrp="1"/>
          </p:cNvSpPr>
          <p:nvPr>
            <p:ph type="body" sz="quarter" idx="10" hasCustomPrompt="1"/>
          </p:nvPr>
        </p:nvSpPr>
        <p:spPr>
          <a:xfrm>
            <a:off x="1704998" y="388677"/>
            <a:ext cx="5864323" cy="483688"/>
          </a:xfrm>
          <a:prstGeom prst="rect">
            <a:avLst/>
          </a:prstGeom>
        </p:spPr>
        <p:txBody>
          <a:bodyPr/>
          <a:lstStyle>
            <a:lvl1pPr>
              <a:defRPr baseline="0"/>
            </a:lvl1pPr>
          </a:lstStyle>
          <a:p>
            <a:pPr lvl="0"/>
            <a:r>
              <a:rPr lang="ru-RU" dirty="0" smtClean="0"/>
              <a:t>Название раздела, рубрики</a:t>
            </a:r>
            <a:endParaRPr lang="ru-RU" dirty="0"/>
          </a:p>
        </p:txBody>
      </p:sp>
      <p:sp>
        <p:nvSpPr>
          <p:cNvPr id="3" name="Текст 2"/>
          <p:cNvSpPr>
            <a:spLocks noGrp="1"/>
          </p:cNvSpPr>
          <p:nvPr>
            <p:ph type="body" sz="quarter" idx="11"/>
          </p:nvPr>
        </p:nvSpPr>
        <p:spPr>
          <a:xfrm>
            <a:off x="597292" y="1839740"/>
            <a:ext cx="7819097" cy="4007698"/>
          </a:xfrm>
          <a:prstGeom prst="rect">
            <a:avLst/>
          </a:prstGeom>
        </p:spPr>
        <p:txBody>
          <a:bodyPr/>
          <a:lstStyle>
            <a:lvl1pPr>
              <a:defRPr>
                <a:solidFill>
                  <a:schemeClr val="tx1"/>
                </a:solidFill>
              </a:defRPr>
            </a:lvl1pPr>
          </a:lstStyle>
          <a:p>
            <a:pPr lvl="0"/>
            <a:r>
              <a:rPr lang="ru-RU" dirty="0" smtClean="0"/>
              <a:t>Образец текста</a:t>
            </a:r>
          </a:p>
        </p:txBody>
      </p:sp>
      <p:sp>
        <p:nvSpPr>
          <p:cNvPr id="8" name="Номер слайда 21"/>
          <p:cNvSpPr>
            <a:spLocks noGrp="1"/>
          </p:cNvSpPr>
          <p:nvPr>
            <p:ph type="sldNum" sz="quarter" idx="4"/>
          </p:nvPr>
        </p:nvSpPr>
        <p:spPr>
          <a:xfrm>
            <a:off x="8326110" y="6266050"/>
            <a:ext cx="525533" cy="393894"/>
          </a:xfrm>
          <a:prstGeom prst="rect">
            <a:avLst/>
          </a:prstGeom>
        </p:spPr>
        <p:txBody>
          <a:bodyPr vert="horz" lIns="80147" tIns="40074" rIns="80147" bIns="40074" rtlCol="0" anchor="ctr"/>
          <a:lstStyle>
            <a:lvl1pPr algn="ctr">
              <a:defRPr sz="1600">
                <a:solidFill>
                  <a:schemeClr val="bg1"/>
                </a:solidFill>
                <a:latin typeface="Gilroy-Light"/>
              </a:defRPr>
            </a:lvl1pPr>
          </a:lstStyle>
          <a:p>
            <a:fld id="{29F2819D-2B2B-4DC5-A857-2DF8AC454D33}" type="slidenum">
              <a:rPr lang="ru-RU" smtClean="0"/>
              <a:pPr/>
              <a:t>‹#›</a:t>
            </a:fld>
            <a:endParaRPr lang="ru-RU" dirty="0"/>
          </a:p>
        </p:txBody>
      </p:sp>
      <p:sp>
        <p:nvSpPr>
          <p:cNvPr id="5" name="Текст 3"/>
          <p:cNvSpPr>
            <a:spLocks noGrp="1"/>
          </p:cNvSpPr>
          <p:nvPr>
            <p:ph type="body" sz="quarter" idx="13" hasCustomPrompt="1"/>
          </p:nvPr>
        </p:nvSpPr>
        <p:spPr>
          <a:xfrm>
            <a:off x="569656" y="1078311"/>
            <a:ext cx="5911835" cy="522983"/>
          </a:xfrm>
          <a:prstGeom prst="rect">
            <a:avLst/>
          </a:prstGeom>
        </p:spPr>
        <p:txBody>
          <a:bodyPr/>
          <a:lstStyle>
            <a:lvl1pPr>
              <a:defRPr sz="2100" b="1" baseline="0">
                <a:solidFill>
                  <a:schemeClr val="tx1"/>
                </a:solidFill>
              </a:defRPr>
            </a:lvl1pPr>
          </a:lstStyle>
          <a:p>
            <a:pPr lvl="0"/>
            <a:r>
              <a:rPr lang="ru-RU" dirty="0" smtClean="0"/>
              <a:t>Заголовок </a:t>
            </a:r>
            <a:endParaRPr lang="ru-RU" dirty="0"/>
          </a:p>
        </p:txBody>
      </p:sp>
    </p:spTree>
    <p:extLst>
      <p:ext uri="{BB962C8B-B14F-4D97-AF65-F5344CB8AC3E}">
        <p14:creationId xmlns="" xmlns:p14="http://schemas.microsoft.com/office/powerpoint/2010/main" val="2334238831"/>
      </p:ext>
    </p:extLst>
  </p:cSld>
  <p:clrMapOvr>
    <a:masterClrMapping/>
  </p:clrMapOvr>
  <p:transition advClick="0"/>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247483F-D165-444A-9080-2FBD19159FB3}" type="datetimeFigureOut">
              <a:rPr lang="ru-RU" smtClean="0"/>
              <a:pPr/>
              <a:t>19.10.2022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D37707-91AD-451C-A697-75815167DB0F}" type="slidenum">
              <a:rPr lang="ru-RU" smtClean="0"/>
              <a:pPr/>
              <a:t>‹#›</a:t>
            </a:fld>
            <a:endParaRPr lang="ru-RU"/>
          </a:p>
        </p:txBody>
      </p:sp>
    </p:spTree>
  </p:cSld>
  <p:clrMapOvr>
    <a:masterClrMapping/>
  </p:clrMapOvr>
  <p:transition advClick="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247483F-D165-444A-9080-2FBD19159FB3}" type="datetimeFigureOut">
              <a:rPr lang="ru-RU" smtClean="0"/>
              <a:pPr/>
              <a:t>19.10.2022</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D37707-91AD-451C-A697-75815167DB0F}" type="slidenum">
              <a:rPr lang="ru-RU" smtClean="0"/>
              <a:pPr/>
              <a:t>‹#›</a:t>
            </a:fld>
            <a:endParaRPr lang="ru-RU"/>
          </a:p>
        </p:txBody>
      </p:sp>
    </p:spTree>
  </p:cSld>
  <p:clrMapOvr>
    <a:masterClrMapping/>
  </p:clrMapOvr>
  <p:transition advClick="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247483F-D165-444A-9080-2FBD19159FB3}" type="datetimeFigureOut">
              <a:rPr lang="ru-RU" smtClean="0"/>
              <a:pPr/>
              <a:t>19.10.2022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D37707-91AD-451C-A697-75815167DB0F}" type="slidenum">
              <a:rPr lang="ru-RU" smtClean="0"/>
              <a:pPr/>
              <a:t>‹#›</a:t>
            </a:fld>
            <a:endParaRPr lang="ru-RU"/>
          </a:p>
        </p:txBody>
      </p:sp>
    </p:spTree>
  </p:cSld>
  <p:clrMapOvr>
    <a:masterClrMapping/>
  </p:clrMapOvr>
  <p:transition advClick="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247483F-D165-444A-9080-2FBD19159FB3}" type="datetimeFigureOut">
              <a:rPr lang="ru-RU" smtClean="0"/>
              <a:pPr/>
              <a:t>19.10.2022</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6D37707-91AD-451C-A697-75815167DB0F}" type="slidenum">
              <a:rPr lang="ru-RU" smtClean="0"/>
              <a:pPr/>
              <a:t>‹#›</a:t>
            </a:fld>
            <a:endParaRPr lang="ru-RU"/>
          </a:p>
        </p:txBody>
      </p:sp>
    </p:spTree>
  </p:cSld>
  <p:clrMapOvr>
    <a:masterClrMapping/>
  </p:clrMapOvr>
  <p:transition advClick="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247483F-D165-444A-9080-2FBD19159FB3}" type="datetimeFigureOut">
              <a:rPr lang="ru-RU" smtClean="0"/>
              <a:pPr/>
              <a:t>19.10.2022</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6D37707-91AD-451C-A697-75815167DB0F}" type="slidenum">
              <a:rPr lang="ru-RU" smtClean="0"/>
              <a:pPr/>
              <a:t>‹#›</a:t>
            </a:fld>
            <a:endParaRPr lang="ru-RU"/>
          </a:p>
        </p:txBody>
      </p:sp>
    </p:spTree>
  </p:cSld>
  <p:clrMapOvr>
    <a:masterClrMapping/>
  </p:clrMapOvr>
  <p:transition advClick="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1247483F-D165-444A-9080-2FBD19159FB3}" type="datetimeFigureOut">
              <a:rPr lang="ru-RU" smtClean="0"/>
              <a:pPr/>
              <a:t>19.10.2022</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6D37707-91AD-451C-A697-75815167DB0F}" type="slidenum">
              <a:rPr lang="ru-RU" smtClean="0"/>
              <a:pPr/>
              <a:t>‹#›</a:t>
            </a:fld>
            <a:endParaRPr lang="ru-RU"/>
          </a:p>
        </p:txBody>
      </p:sp>
    </p:spTree>
  </p:cSld>
  <p:clrMapOvr>
    <a:masterClrMapping/>
  </p:clrMapOvr>
  <p:transition advClick="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247483F-D165-444A-9080-2FBD19159FB3}" type="datetimeFigureOut">
              <a:rPr lang="ru-RU" smtClean="0"/>
              <a:pPr/>
              <a:t>19.10.2022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D37707-91AD-451C-A697-75815167DB0F}" type="slidenum">
              <a:rPr lang="ru-RU" smtClean="0"/>
              <a:pPr/>
              <a:t>‹#›</a:t>
            </a:fld>
            <a:endParaRPr lang="ru-RU"/>
          </a:p>
        </p:txBody>
      </p:sp>
    </p:spTree>
  </p:cSld>
  <p:clrMapOvr>
    <a:masterClrMapping/>
  </p:clrMapOvr>
  <p:transition advClick="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1247483F-D165-444A-9080-2FBD19159FB3}" type="datetimeFigureOut">
              <a:rPr lang="ru-RU" smtClean="0"/>
              <a:pPr/>
              <a:t>19.10.2022</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D37707-91AD-451C-A697-75815167DB0F}" type="slidenum">
              <a:rPr lang="ru-RU" smtClean="0"/>
              <a:pPr/>
              <a:t>‹#›</a:t>
            </a:fld>
            <a:endParaRPr lang="ru-RU"/>
          </a:p>
        </p:txBody>
      </p:sp>
    </p:spTree>
  </p:cSld>
  <p:clrMapOvr>
    <a:masterClrMapping/>
  </p:clrMapOvr>
  <p:transition advClick="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247483F-D165-444A-9080-2FBD19159FB3}" type="datetimeFigureOut">
              <a:rPr lang="ru-RU" smtClean="0"/>
              <a:pPr/>
              <a:t>19.10.2022</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D37707-91AD-451C-A697-75815167DB0F}"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Lst>
  <p:transition advClick="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image" Target="../media/image7.jpe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428604"/>
            <a:ext cx="8229600" cy="785818"/>
          </a:xfrm>
        </p:spPr>
        <p:txBody>
          <a:bodyPr>
            <a:normAutofit fontScale="90000"/>
          </a:bodyPr>
          <a:lstStyle/>
          <a:p>
            <a:r>
              <a:rPr lang="ru-RU" sz="2000" b="1" dirty="0" smtClean="0">
                <a:latin typeface="Times New Roman" pitchFamily="18" charset="0"/>
                <a:cs typeface="Times New Roman" pitchFamily="18" charset="0"/>
              </a:rPr>
              <a:t>Республиканский конкурс методических разработок по финансовой грамотности для педагогических работников образовательных организаций «Лучший урок по финансовой грамотности»</a:t>
            </a:r>
            <a:r>
              <a:rPr lang="ru-RU" dirty="0" smtClean="0"/>
              <a:t/>
            </a:r>
            <a:br>
              <a:rPr lang="ru-RU" dirty="0" smtClean="0"/>
            </a:br>
            <a:endParaRPr lang="ru-RU" dirty="0"/>
          </a:p>
        </p:txBody>
      </p:sp>
      <p:sp>
        <p:nvSpPr>
          <p:cNvPr id="5" name="Содержимое 4"/>
          <p:cNvSpPr>
            <a:spLocks noGrp="1"/>
          </p:cNvSpPr>
          <p:nvPr>
            <p:ph idx="1"/>
          </p:nvPr>
        </p:nvSpPr>
        <p:spPr>
          <a:xfrm>
            <a:off x="457200" y="1285860"/>
            <a:ext cx="8229600" cy="5286412"/>
          </a:xfrm>
        </p:spPr>
        <p:txBody>
          <a:bodyPr>
            <a:normAutofit fontScale="25000" lnSpcReduction="20000"/>
          </a:bodyPr>
          <a:lstStyle/>
          <a:p>
            <a:pPr algn="ctr">
              <a:buNone/>
            </a:pPr>
            <a:r>
              <a:rPr lang="ru-RU" sz="9600" b="1" dirty="0" smtClean="0">
                <a:solidFill>
                  <a:schemeClr val="accent1">
                    <a:lumMod val="75000"/>
                  </a:schemeClr>
                </a:solidFill>
                <a:latin typeface="Times New Roman" pitchFamily="18" charset="0"/>
                <a:cs typeface="Times New Roman" pitchFamily="18" charset="0"/>
              </a:rPr>
              <a:t>Предмет: курс внеурочной деятельности </a:t>
            </a:r>
            <a:endParaRPr lang="ru-RU" sz="9600" b="1" dirty="0" smtClean="0">
              <a:solidFill>
                <a:schemeClr val="accent1">
                  <a:lumMod val="75000"/>
                </a:schemeClr>
              </a:solidFill>
              <a:latin typeface="Times New Roman" pitchFamily="18" charset="0"/>
              <a:cs typeface="Times New Roman" pitchFamily="18" charset="0"/>
            </a:endParaRPr>
          </a:p>
          <a:p>
            <a:pPr algn="ctr">
              <a:buNone/>
            </a:pPr>
            <a:r>
              <a:rPr lang="ru-RU" sz="9600" b="1" dirty="0" smtClean="0">
                <a:solidFill>
                  <a:schemeClr val="accent1">
                    <a:lumMod val="75000"/>
                  </a:schemeClr>
                </a:solidFill>
                <a:latin typeface="Times New Roman" pitchFamily="18" charset="0"/>
                <a:cs typeface="Times New Roman" pitchFamily="18" charset="0"/>
              </a:rPr>
              <a:t>по </a:t>
            </a:r>
            <a:r>
              <a:rPr lang="ru-RU" sz="9600" b="1" dirty="0" smtClean="0">
                <a:solidFill>
                  <a:schemeClr val="accent1">
                    <a:lumMod val="75000"/>
                  </a:schemeClr>
                </a:solidFill>
                <a:latin typeface="Times New Roman" pitchFamily="18" charset="0"/>
                <a:cs typeface="Times New Roman" pitchFamily="18" charset="0"/>
              </a:rPr>
              <a:t>финансовой  грамотности</a:t>
            </a:r>
            <a:endParaRPr lang="ru-RU" sz="9600" dirty="0" smtClean="0">
              <a:solidFill>
                <a:schemeClr val="accent1">
                  <a:lumMod val="75000"/>
                </a:schemeClr>
              </a:solidFill>
              <a:latin typeface="Times New Roman" pitchFamily="18" charset="0"/>
              <a:cs typeface="Times New Roman" pitchFamily="18" charset="0"/>
            </a:endParaRPr>
          </a:p>
          <a:p>
            <a:pPr algn="ctr">
              <a:buNone/>
            </a:pPr>
            <a:r>
              <a:rPr lang="ru-RU" sz="12800" b="1" dirty="0" smtClean="0">
                <a:solidFill>
                  <a:schemeClr val="accent1">
                    <a:lumMod val="75000"/>
                  </a:schemeClr>
                </a:solidFill>
                <a:latin typeface="Times New Roman" pitchFamily="18" charset="0"/>
                <a:cs typeface="Times New Roman" pitchFamily="18" charset="0"/>
              </a:rPr>
              <a:t>	</a:t>
            </a:r>
            <a:r>
              <a:rPr lang="ru-RU" sz="8000" b="1" dirty="0" smtClean="0">
                <a:solidFill>
                  <a:srgbClr val="C00000"/>
                </a:solidFill>
                <a:latin typeface="Times New Roman" pitchFamily="18" charset="0"/>
                <a:cs typeface="Times New Roman" pitchFamily="18" charset="0"/>
              </a:rPr>
              <a:t> </a:t>
            </a:r>
            <a:endParaRPr lang="ru-RU" sz="8000" dirty="0" smtClean="0">
              <a:solidFill>
                <a:srgbClr val="C00000"/>
              </a:solidFill>
              <a:latin typeface="Times New Roman" pitchFamily="18" charset="0"/>
              <a:cs typeface="Times New Roman" pitchFamily="18" charset="0"/>
            </a:endParaRPr>
          </a:p>
          <a:p>
            <a:pPr algn="ctr">
              <a:buNone/>
            </a:pPr>
            <a:r>
              <a:rPr lang="ru-RU" sz="8000" b="1" dirty="0" smtClean="0">
                <a:solidFill>
                  <a:srgbClr val="C00000"/>
                </a:solidFill>
                <a:latin typeface="Times New Roman" pitchFamily="18" charset="0"/>
                <a:cs typeface="Times New Roman" pitchFamily="18" charset="0"/>
              </a:rPr>
              <a:t>Методическая разработка </a:t>
            </a:r>
            <a:endParaRPr lang="ru-RU" sz="8000" dirty="0" smtClean="0">
              <a:solidFill>
                <a:srgbClr val="C00000"/>
              </a:solidFill>
              <a:latin typeface="Times New Roman" pitchFamily="18" charset="0"/>
              <a:cs typeface="Times New Roman" pitchFamily="18" charset="0"/>
            </a:endParaRPr>
          </a:p>
          <a:p>
            <a:pPr algn="ctr">
              <a:buNone/>
            </a:pPr>
            <a:r>
              <a:rPr lang="ru-RU" sz="8000" b="1" dirty="0" smtClean="0">
                <a:solidFill>
                  <a:srgbClr val="C00000"/>
                </a:solidFill>
                <a:latin typeface="Times New Roman" pitchFamily="18" charset="0"/>
                <a:cs typeface="Times New Roman" pitchFamily="18" charset="0"/>
              </a:rPr>
              <a:t>урока по финансовой грамотности </a:t>
            </a:r>
            <a:endParaRPr lang="ru-RU" sz="8000" dirty="0" smtClean="0">
              <a:solidFill>
                <a:srgbClr val="C00000"/>
              </a:solidFill>
              <a:latin typeface="Times New Roman" pitchFamily="18" charset="0"/>
              <a:cs typeface="Times New Roman" pitchFamily="18" charset="0"/>
            </a:endParaRPr>
          </a:p>
          <a:p>
            <a:pPr algn="ctr">
              <a:buNone/>
            </a:pPr>
            <a:r>
              <a:rPr lang="ru-RU" sz="8000" b="1" dirty="0" smtClean="0">
                <a:solidFill>
                  <a:srgbClr val="C00000"/>
                </a:solidFill>
                <a:latin typeface="Times New Roman" pitchFamily="18" charset="0"/>
                <a:cs typeface="Times New Roman" pitchFamily="18" charset="0"/>
              </a:rPr>
              <a:t>по теме: «Банковская карта: что важно знать?» </a:t>
            </a:r>
            <a:endParaRPr lang="ru-RU" sz="8000" dirty="0" smtClean="0">
              <a:solidFill>
                <a:srgbClr val="C00000"/>
              </a:solidFill>
              <a:latin typeface="Times New Roman" pitchFamily="18" charset="0"/>
              <a:cs typeface="Times New Roman" pitchFamily="18" charset="0"/>
            </a:endParaRPr>
          </a:p>
          <a:p>
            <a:pPr algn="ctr">
              <a:buNone/>
            </a:pPr>
            <a:r>
              <a:rPr lang="ru-RU" sz="8000" b="1" dirty="0" smtClean="0">
                <a:solidFill>
                  <a:srgbClr val="C00000"/>
                </a:solidFill>
                <a:latin typeface="Times New Roman" pitchFamily="18" charset="0"/>
                <a:cs typeface="Times New Roman" pitchFamily="18" charset="0"/>
              </a:rPr>
              <a:t> </a:t>
            </a:r>
            <a:endParaRPr lang="ru-RU" sz="8000" dirty="0" smtClean="0">
              <a:solidFill>
                <a:srgbClr val="C00000"/>
              </a:solidFill>
              <a:latin typeface="Times New Roman" pitchFamily="18" charset="0"/>
              <a:cs typeface="Times New Roman" pitchFamily="18" charset="0"/>
            </a:endParaRPr>
          </a:p>
          <a:p>
            <a:pPr algn="ctr">
              <a:buNone/>
            </a:pPr>
            <a:r>
              <a:rPr lang="ru-RU" sz="8000" b="1" dirty="0" smtClean="0">
                <a:solidFill>
                  <a:srgbClr val="C00000"/>
                </a:solidFill>
                <a:latin typeface="Times New Roman" pitchFamily="18" charset="0"/>
                <a:cs typeface="Times New Roman" pitchFamily="18" charset="0"/>
              </a:rPr>
              <a:t>Возраст: 15-16 лет (10 класс)</a:t>
            </a:r>
            <a:endParaRPr lang="ru-RU" sz="8000" dirty="0" smtClean="0">
              <a:solidFill>
                <a:srgbClr val="C00000"/>
              </a:solidFill>
              <a:latin typeface="Times New Roman" pitchFamily="18" charset="0"/>
              <a:cs typeface="Times New Roman" pitchFamily="18" charset="0"/>
            </a:endParaRPr>
          </a:p>
          <a:p>
            <a:pPr algn="ctr">
              <a:buNone/>
            </a:pPr>
            <a:r>
              <a:rPr lang="ru-RU" sz="8000" b="1" dirty="0" smtClean="0">
                <a:solidFill>
                  <a:srgbClr val="C00000"/>
                </a:solidFill>
                <a:latin typeface="Times New Roman" pitchFamily="18" charset="0"/>
                <a:cs typeface="Times New Roman" pitchFamily="18" charset="0"/>
              </a:rPr>
              <a:t> </a:t>
            </a:r>
            <a:endParaRPr lang="ru-RU" sz="8000" dirty="0" smtClean="0">
              <a:solidFill>
                <a:srgbClr val="C00000"/>
              </a:solidFill>
              <a:latin typeface="Times New Roman" pitchFamily="18" charset="0"/>
              <a:cs typeface="Times New Roman" pitchFamily="18" charset="0"/>
            </a:endParaRPr>
          </a:p>
          <a:p>
            <a:pPr algn="ctr">
              <a:buNone/>
            </a:pPr>
            <a:r>
              <a:rPr lang="ru-RU" b="1" dirty="0" smtClean="0">
                <a:solidFill>
                  <a:srgbClr val="C00000"/>
                </a:solidFill>
                <a:latin typeface="Times New Roman" pitchFamily="18" charset="0"/>
                <a:cs typeface="Times New Roman" pitchFamily="18" charset="0"/>
              </a:rPr>
              <a:t> </a:t>
            </a:r>
            <a:endParaRPr lang="ru-RU" b="1" dirty="0" smtClean="0">
              <a:solidFill>
                <a:srgbClr val="C00000"/>
              </a:solidFill>
              <a:latin typeface="Times New Roman" pitchFamily="18" charset="0"/>
              <a:cs typeface="Times New Roman" pitchFamily="18" charset="0"/>
            </a:endParaRPr>
          </a:p>
          <a:p>
            <a:pPr algn="ctr">
              <a:buNone/>
            </a:pPr>
            <a:endParaRPr lang="ru-RU" dirty="0" smtClean="0">
              <a:solidFill>
                <a:srgbClr val="C00000"/>
              </a:solidFill>
              <a:latin typeface="Times New Roman" pitchFamily="18" charset="0"/>
              <a:cs typeface="Times New Roman" pitchFamily="18" charset="0"/>
            </a:endParaRPr>
          </a:p>
          <a:p>
            <a:pPr algn="ctr">
              <a:buNone/>
            </a:pPr>
            <a:r>
              <a:rPr lang="ru-RU" b="1" dirty="0" smtClean="0">
                <a:solidFill>
                  <a:srgbClr val="C00000"/>
                </a:solidFill>
                <a:latin typeface="Times New Roman" pitchFamily="18" charset="0"/>
                <a:cs typeface="Times New Roman" pitchFamily="18" charset="0"/>
              </a:rPr>
              <a:t> </a:t>
            </a:r>
            <a:endParaRPr lang="ru-RU" dirty="0" smtClean="0">
              <a:solidFill>
                <a:srgbClr val="C00000"/>
              </a:solidFill>
              <a:latin typeface="Times New Roman" pitchFamily="18" charset="0"/>
              <a:cs typeface="Times New Roman" pitchFamily="18" charset="0"/>
            </a:endParaRPr>
          </a:p>
          <a:p>
            <a:pPr algn="ctr">
              <a:buNone/>
            </a:pPr>
            <a:r>
              <a:rPr lang="ru-RU" b="1" dirty="0" smtClean="0">
                <a:solidFill>
                  <a:srgbClr val="C00000"/>
                </a:solidFill>
                <a:latin typeface="Times New Roman" pitchFamily="18" charset="0"/>
                <a:cs typeface="Times New Roman" pitchFamily="18" charset="0"/>
              </a:rPr>
              <a:t> </a:t>
            </a:r>
            <a:endParaRPr lang="ru-RU" dirty="0" smtClean="0">
              <a:solidFill>
                <a:srgbClr val="C00000"/>
              </a:solidFill>
              <a:latin typeface="Times New Roman" pitchFamily="18" charset="0"/>
              <a:cs typeface="Times New Roman" pitchFamily="18" charset="0"/>
            </a:endParaRPr>
          </a:p>
          <a:p>
            <a:pPr algn="r">
              <a:buNone/>
            </a:pPr>
            <a:r>
              <a:rPr lang="ru-RU" sz="7400" dirty="0" smtClean="0">
                <a:latin typeface="Times New Roman" pitchFamily="18" charset="0"/>
                <a:cs typeface="Times New Roman" pitchFamily="18" charset="0"/>
              </a:rPr>
              <a:t>Автор: Кудрявцева Светлана Юрьевна</a:t>
            </a:r>
          </a:p>
          <a:p>
            <a:pPr algn="r">
              <a:buNone/>
            </a:pPr>
            <a:r>
              <a:rPr lang="ru-RU" sz="7400" dirty="0" smtClean="0">
                <a:latin typeface="Times New Roman" pitchFamily="18" charset="0"/>
                <a:cs typeface="Times New Roman" pitchFamily="18" charset="0"/>
              </a:rPr>
              <a:t>учитель истории и обществознания </a:t>
            </a:r>
          </a:p>
          <a:p>
            <a:pPr algn="r">
              <a:buNone/>
            </a:pPr>
            <a:r>
              <a:rPr lang="ru-RU" sz="7400" dirty="0" smtClean="0">
                <a:latin typeface="Times New Roman" pitchFamily="18" charset="0"/>
                <a:cs typeface="Times New Roman" pitchFamily="18" charset="0"/>
              </a:rPr>
              <a:t>МОУ  г.о.Саранск «Центр образования «</a:t>
            </a:r>
            <a:r>
              <a:rPr lang="ru-RU" sz="7400" dirty="0" err="1" smtClean="0">
                <a:latin typeface="Times New Roman" pitchFamily="18" charset="0"/>
                <a:cs typeface="Times New Roman" pitchFamily="18" charset="0"/>
              </a:rPr>
              <a:t>Тавла</a:t>
            </a:r>
            <a:r>
              <a:rPr lang="ru-RU" sz="7400" dirty="0" smtClean="0">
                <a:latin typeface="Times New Roman" pitchFamily="18" charset="0"/>
                <a:cs typeface="Times New Roman" pitchFamily="18" charset="0"/>
              </a:rPr>
              <a:t>» - </a:t>
            </a:r>
          </a:p>
          <a:p>
            <a:pPr algn="r">
              <a:buNone/>
            </a:pPr>
            <a:r>
              <a:rPr lang="ru-RU" sz="7400" dirty="0" smtClean="0">
                <a:latin typeface="Times New Roman" pitchFamily="18" charset="0"/>
                <a:cs typeface="Times New Roman" pitchFamily="18" charset="0"/>
              </a:rPr>
              <a:t>Средняя общеобразовательная </a:t>
            </a:r>
            <a:r>
              <a:rPr lang="ru-RU" sz="7400" dirty="0" smtClean="0">
                <a:latin typeface="Times New Roman" pitchFamily="18" charset="0"/>
                <a:cs typeface="Times New Roman" pitchFamily="18" charset="0"/>
              </a:rPr>
              <a:t>школа №17»</a:t>
            </a:r>
          </a:p>
          <a:p>
            <a:endParaRPr lang="ru-RU" sz="7400" dirty="0"/>
          </a:p>
        </p:txBody>
      </p:sp>
    </p:spTree>
  </p:cSld>
  <p:clrMapOvr>
    <a:masterClrMapping/>
  </p:clrMapOvr>
  <p:transition advClick="0"/>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2500298" y="142852"/>
            <a:ext cx="6215106" cy="729513"/>
          </a:xfrm>
        </p:spPr>
        <p:txBody>
          <a:bodyPr>
            <a:normAutofit/>
          </a:bodyPr>
          <a:lstStyle/>
          <a:p>
            <a:pPr>
              <a:buNone/>
            </a:pPr>
            <a:r>
              <a:rPr lang="ru-RU" b="1" i="1" dirty="0" smtClean="0">
                <a:solidFill>
                  <a:schemeClr val="accent2"/>
                </a:solidFill>
                <a:latin typeface="Times New Roman" pitchFamily="18" charset="0"/>
                <a:cs typeface="Times New Roman" pitchFamily="18" charset="0"/>
              </a:rPr>
              <a:t>Защита банковской карты</a:t>
            </a:r>
          </a:p>
          <a:p>
            <a:pPr>
              <a:buNone/>
            </a:pPr>
            <a:endParaRPr lang="ru-RU" dirty="0"/>
          </a:p>
        </p:txBody>
      </p:sp>
      <p:sp>
        <p:nvSpPr>
          <p:cNvPr id="4" name="Номер слайда 3"/>
          <p:cNvSpPr>
            <a:spLocks noGrp="1"/>
          </p:cNvSpPr>
          <p:nvPr>
            <p:ph type="sldNum" sz="quarter" idx="4"/>
          </p:nvPr>
        </p:nvSpPr>
        <p:spPr/>
        <p:txBody>
          <a:bodyPr/>
          <a:lstStyle/>
          <a:p>
            <a:fld id="{29F2819D-2B2B-4DC5-A857-2DF8AC454D33}" type="slidenum">
              <a:rPr lang="ru-RU" smtClean="0"/>
              <a:pPr/>
              <a:t>10</a:t>
            </a:fld>
            <a:endParaRPr lang="ru-RU" dirty="0"/>
          </a:p>
        </p:txBody>
      </p:sp>
      <p:sp>
        <p:nvSpPr>
          <p:cNvPr id="5" name="Текст 4"/>
          <p:cNvSpPr>
            <a:spLocks noGrp="1"/>
          </p:cNvSpPr>
          <p:nvPr>
            <p:ph type="body" sz="quarter" idx="13"/>
          </p:nvPr>
        </p:nvSpPr>
        <p:spPr/>
        <p:txBody>
          <a:bodyPr/>
          <a:lstStyle/>
          <a:p>
            <a:pPr>
              <a:buNone/>
            </a:pPr>
            <a:endParaRPr lang="ru-RU" sz="2500" dirty="0">
              <a:solidFill>
                <a:schemeClr val="bg1">
                  <a:lumMod val="50000"/>
                </a:schemeClr>
              </a:solidFill>
            </a:endParaRPr>
          </a:p>
        </p:txBody>
      </p:sp>
      <p:pic>
        <p:nvPicPr>
          <p:cNvPr id="6150" name="Picture 6" descr="https://png.pngtree.com/element_origin_min_pic/17/02/19/bbc08aa5e29df8365610c66e9b834555.jp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14282" y="714356"/>
            <a:ext cx="2286016" cy="2726309"/>
          </a:xfrm>
          <a:prstGeom prst="rect">
            <a:avLst/>
          </a:prstGeom>
          <a:noFill/>
          <a:extLst>
            <a:ext uri="{909E8E84-426E-40DD-AFC4-6F175D3DCCD1}">
              <a14:hiddenFill xmlns="" xmlns:a14="http://schemas.microsoft.com/office/drawing/2010/main">
                <a:solidFill>
                  <a:srgbClr val="FFFFFF"/>
                </a:solidFill>
              </a14:hiddenFill>
            </a:ext>
          </a:extLst>
        </p:spPr>
      </p:pic>
      <p:sp>
        <p:nvSpPr>
          <p:cNvPr id="9" name="Текст 2"/>
          <p:cNvSpPr>
            <a:spLocks noGrp="1"/>
          </p:cNvSpPr>
          <p:nvPr>
            <p:ph type="body" sz="quarter" idx="11"/>
          </p:nvPr>
        </p:nvSpPr>
        <p:spPr>
          <a:xfrm>
            <a:off x="2357422" y="714356"/>
            <a:ext cx="6647945" cy="6000792"/>
          </a:xfrm>
        </p:spPr>
        <p:txBody>
          <a:bodyPr>
            <a:normAutofit fontScale="92500" lnSpcReduction="10000"/>
          </a:bodyPr>
          <a:lstStyle/>
          <a:p>
            <a:pPr algn="just">
              <a:buNone/>
            </a:pPr>
            <a:r>
              <a:rPr lang="ru-RU" sz="1800" i="1" dirty="0" smtClean="0">
                <a:latin typeface="Times New Roman" pitchFamily="18" charset="0"/>
                <a:cs typeface="Times New Roman" pitchFamily="18" charset="0"/>
              </a:rPr>
              <a:t>          Лиза как обычно сидела в интернете и планировала заказать маме подарок на день рождения в онлайн-магазине. Вдруг ей на почту пришло письмо о том, что ее банковская карта заблокирована из-за подозрения в мошеннических действиях. «Если вы хотите разблокировать банковскую карту, то пройдите по ссылке» – содержалась информация в письме. Лиза забеспокоилась, ведь если карту заблокировали, то купить подарок она не сможет… Перейдя по ссылке, она увидела привычный логотип банка и окошко для ввода данных карты. Не раздумывая, Лиза сделала все необходимое. После этого с ее карты стали списываться деньги.</a:t>
            </a:r>
          </a:p>
          <a:p>
            <a:pPr marL="0" algn="just">
              <a:spcBef>
                <a:spcPts val="0"/>
              </a:spcBef>
              <a:buNone/>
            </a:pPr>
            <a:endParaRPr lang="ru-RU" sz="1800" b="1" i="1" dirty="0" smtClean="0">
              <a:solidFill>
                <a:srgbClr val="C00000"/>
              </a:solidFill>
              <a:latin typeface="Times New Roman" pitchFamily="18" charset="0"/>
              <a:cs typeface="Times New Roman" pitchFamily="18" charset="0"/>
            </a:endParaRPr>
          </a:p>
          <a:p>
            <a:pPr marL="0" algn="just">
              <a:spcBef>
                <a:spcPts val="0"/>
              </a:spcBef>
              <a:buNone/>
            </a:pPr>
            <a:r>
              <a:rPr lang="ru-RU" sz="1800" b="1" i="1" dirty="0" smtClean="0">
                <a:solidFill>
                  <a:srgbClr val="C00000"/>
                </a:solidFill>
                <a:latin typeface="Times New Roman" pitchFamily="18" charset="0"/>
                <a:cs typeface="Times New Roman" pitchFamily="18" charset="0"/>
              </a:rPr>
              <a:t>Укажите, что нужно было сделать Лизе:</a:t>
            </a:r>
          </a:p>
          <a:p>
            <a:pPr marL="0" algn="just">
              <a:spcBef>
                <a:spcPts val="0"/>
              </a:spcBef>
              <a:buNone/>
            </a:pPr>
            <a:r>
              <a:rPr lang="ru-RU" sz="1800" b="1" i="1" dirty="0" smtClean="0">
                <a:latin typeface="Times New Roman" pitchFamily="18" charset="0"/>
                <a:cs typeface="Times New Roman" pitchFamily="18" charset="0"/>
              </a:rPr>
              <a:t>а</a:t>
            </a:r>
            <a:r>
              <a:rPr lang="ru-RU" sz="1800" b="1" i="1" dirty="0" smtClean="0">
                <a:latin typeface="Times New Roman" pitchFamily="18" charset="0"/>
                <a:cs typeface="Times New Roman" pitchFamily="18" charset="0"/>
              </a:rPr>
              <a:t>) не </a:t>
            </a:r>
            <a:r>
              <a:rPr lang="ru-RU" sz="1800" b="1" i="1" dirty="0" smtClean="0">
                <a:latin typeface="Times New Roman" pitchFamily="18" charset="0"/>
                <a:cs typeface="Times New Roman" pitchFamily="18" charset="0"/>
              </a:rPr>
              <a:t>переходить по ссылке и не вводить никаких данных;</a:t>
            </a:r>
          </a:p>
          <a:p>
            <a:pPr marL="0" algn="just">
              <a:spcBef>
                <a:spcPts val="0"/>
              </a:spcBef>
              <a:buNone/>
            </a:pPr>
            <a:r>
              <a:rPr lang="ru-RU" sz="1800" b="1" i="1" dirty="0" smtClean="0">
                <a:latin typeface="Times New Roman" pitchFamily="18" charset="0"/>
                <a:cs typeface="Times New Roman" pitchFamily="18" charset="0"/>
              </a:rPr>
              <a:t>б</a:t>
            </a:r>
            <a:r>
              <a:rPr lang="ru-RU" sz="1800" b="1" i="1" dirty="0" smtClean="0">
                <a:latin typeface="Times New Roman" pitchFamily="18" charset="0"/>
                <a:cs typeface="Times New Roman" pitchFamily="18" charset="0"/>
              </a:rPr>
              <a:t>) перейти </a:t>
            </a:r>
            <a:r>
              <a:rPr lang="ru-RU" sz="1800" b="1" i="1" dirty="0" smtClean="0">
                <a:latin typeface="Times New Roman" pitchFamily="18" charset="0"/>
                <a:cs typeface="Times New Roman" pitchFamily="18" charset="0"/>
              </a:rPr>
              <a:t>по ссылке, намеренно ввести неверные данные карты;</a:t>
            </a:r>
          </a:p>
          <a:p>
            <a:pPr marL="0" algn="just">
              <a:spcBef>
                <a:spcPts val="0"/>
              </a:spcBef>
              <a:buNone/>
            </a:pPr>
            <a:r>
              <a:rPr lang="ru-RU" sz="1800" b="1" i="1" dirty="0" smtClean="0">
                <a:latin typeface="Times New Roman" pitchFamily="18" charset="0"/>
                <a:cs typeface="Times New Roman" pitchFamily="18" charset="0"/>
              </a:rPr>
              <a:t>в</a:t>
            </a:r>
            <a:r>
              <a:rPr lang="ru-RU" sz="1800" b="1" i="1" dirty="0" smtClean="0">
                <a:latin typeface="Times New Roman" pitchFamily="18" charset="0"/>
                <a:cs typeface="Times New Roman" pitchFamily="18" charset="0"/>
              </a:rPr>
              <a:t>) проверить </a:t>
            </a:r>
            <a:r>
              <a:rPr lang="ru-RU" sz="1800" b="1" i="1" dirty="0" smtClean="0">
                <a:latin typeface="Times New Roman" pitchFamily="18" charset="0"/>
                <a:cs typeface="Times New Roman" pitchFamily="18" charset="0"/>
              </a:rPr>
              <a:t>состояние карты через интернет-банк или позвонить в банк.</a:t>
            </a:r>
            <a:endParaRPr lang="ru-RU" sz="1800" b="1" i="1" dirty="0">
              <a:latin typeface="Times New Roman" pitchFamily="18" charset="0"/>
              <a:cs typeface="Times New Roman" pitchFamily="18" charset="0"/>
            </a:endParaRPr>
          </a:p>
          <a:p>
            <a:pPr>
              <a:buNone/>
            </a:pPr>
            <a:r>
              <a:rPr lang="ru-RU" sz="1800" b="1" i="1" dirty="0" smtClean="0">
                <a:solidFill>
                  <a:srgbClr val="C00000"/>
                </a:solidFill>
                <a:latin typeface="Times New Roman" pitchFamily="18" charset="0"/>
                <a:cs typeface="Times New Roman" pitchFamily="18" charset="0"/>
              </a:rPr>
              <a:t>Укажите, что нужно сделать Лизе прямо сейчас:</a:t>
            </a:r>
          </a:p>
          <a:p>
            <a:pPr>
              <a:buNone/>
            </a:pPr>
            <a:r>
              <a:rPr lang="ru-RU" sz="1800" b="1" i="1" dirty="0" smtClean="0">
                <a:latin typeface="Times New Roman" pitchFamily="18" charset="0"/>
                <a:cs typeface="Times New Roman" pitchFamily="18" charset="0"/>
              </a:rPr>
              <a:t>а</a:t>
            </a:r>
            <a:r>
              <a:rPr lang="ru-RU" sz="1800" b="1" i="1" dirty="0" smtClean="0">
                <a:latin typeface="Times New Roman" pitchFamily="18" charset="0"/>
                <a:cs typeface="Times New Roman" pitchFamily="18" charset="0"/>
              </a:rPr>
              <a:t>) перевести </a:t>
            </a:r>
            <a:r>
              <a:rPr lang="ru-RU" sz="1800" b="1" i="1" dirty="0" smtClean="0">
                <a:latin typeface="Times New Roman" pitchFamily="18" charset="0"/>
                <a:cs typeface="Times New Roman" pitchFamily="18" charset="0"/>
              </a:rPr>
              <a:t>деньги на другой счет;</a:t>
            </a:r>
          </a:p>
          <a:p>
            <a:pPr>
              <a:buNone/>
            </a:pPr>
            <a:r>
              <a:rPr lang="ru-RU" sz="1800" b="1" i="1" dirty="0" smtClean="0">
                <a:latin typeface="Times New Roman" pitchFamily="18" charset="0"/>
                <a:cs typeface="Times New Roman" pitchFamily="18" charset="0"/>
              </a:rPr>
              <a:t>б</a:t>
            </a:r>
            <a:r>
              <a:rPr lang="ru-RU" sz="1800" b="1" i="1" dirty="0" smtClean="0">
                <a:latin typeface="Times New Roman" pitchFamily="18" charset="0"/>
                <a:cs typeface="Times New Roman" pitchFamily="18" charset="0"/>
              </a:rPr>
              <a:t>) </a:t>
            </a:r>
            <a:r>
              <a:rPr lang="ru-RU" sz="1800" b="1" i="1" dirty="0" smtClean="0">
                <a:latin typeface="Times New Roman" pitchFamily="18" charset="0"/>
                <a:cs typeface="Times New Roman" pitchFamily="18" charset="0"/>
              </a:rPr>
              <a:t>позвонить в полицию и сообщить о мошенничестве;</a:t>
            </a:r>
          </a:p>
          <a:p>
            <a:pPr>
              <a:buNone/>
            </a:pPr>
            <a:r>
              <a:rPr lang="ru-RU" sz="1800" b="1" i="1" dirty="0" smtClean="0">
                <a:latin typeface="Times New Roman" pitchFamily="18" charset="0"/>
                <a:cs typeface="Times New Roman" pitchFamily="18" charset="0"/>
              </a:rPr>
              <a:t>в</a:t>
            </a:r>
            <a:r>
              <a:rPr lang="ru-RU" sz="1800" b="1" i="1" dirty="0" smtClean="0">
                <a:latin typeface="Times New Roman" pitchFamily="18" charset="0"/>
                <a:cs typeface="Times New Roman" pitchFamily="18" charset="0"/>
              </a:rPr>
              <a:t>) </a:t>
            </a:r>
            <a:r>
              <a:rPr lang="ru-RU" sz="1800" b="1" i="1" dirty="0" smtClean="0">
                <a:latin typeface="Times New Roman" pitchFamily="18" charset="0"/>
                <a:cs typeface="Times New Roman" pitchFamily="18" charset="0"/>
              </a:rPr>
              <a:t>заблокировать карту, позвонив в банк или Интернет-банк;</a:t>
            </a:r>
          </a:p>
          <a:p>
            <a:pPr>
              <a:buNone/>
            </a:pPr>
            <a:r>
              <a:rPr lang="ru-RU" sz="1800" b="1" i="1" dirty="0" smtClean="0">
                <a:latin typeface="Times New Roman" pitchFamily="18" charset="0"/>
                <a:cs typeface="Times New Roman" pitchFamily="18" charset="0"/>
              </a:rPr>
              <a:t>г</a:t>
            </a:r>
            <a:r>
              <a:rPr lang="ru-RU" sz="1800" b="1" i="1" dirty="0" smtClean="0">
                <a:latin typeface="Times New Roman" pitchFamily="18" charset="0"/>
                <a:cs typeface="Times New Roman" pitchFamily="18" charset="0"/>
              </a:rPr>
              <a:t>) </a:t>
            </a:r>
            <a:r>
              <a:rPr lang="ru-RU" sz="1800" b="1" i="1" dirty="0" smtClean="0">
                <a:latin typeface="Times New Roman" pitchFamily="18" charset="0"/>
                <a:cs typeface="Times New Roman" pitchFamily="18" charset="0"/>
              </a:rPr>
              <a:t>идти в банк и требовать возврата денег.</a:t>
            </a:r>
          </a:p>
        </p:txBody>
      </p:sp>
    </p:spTree>
    <p:extLst>
      <p:ext uri="{BB962C8B-B14F-4D97-AF65-F5344CB8AC3E}">
        <p14:creationId xmlns="" xmlns:p14="http://schemas.microsoft.com/office/powerpoint/2010/main" val="2021555649"/>
      </p:ext>
    </p:extLst>
  </p:cSld>
  <p:clrMapOvr>
    <a:masterClrMapping/>
  </p:clrMapOvr>
  <p:transition advClick="0"/>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14290"/>
            <a:ext cx="8229600" cy="571504"/>
          </a:xfrm>
        </p:spPr>
        <p:txBody>
          <a:bodyPr>
            <a:noAutofit/>
          </a:bodyPr>
          <a:lstStyle/>
          <a:p>
            <a:r>
              <a:rPr lang="ru-RU" sz="3200" b="1" i="1" dirty="0" smtClean="0">
                <a:solidFill>
                  <a:srgbClr val="C00000"/>
                </a:solidFill>
                <a:latin typeface="Times New Roman" pitchFamily="18" charset="0"/>
                <a:cs typeface="Times New Roman" pitchFamily="18" charset="0"/>
              </a:rPr>
              <a:t>Как действовать, </a:t>
            </a:r>
            <a:r>
              <a:rPr lang="ru-RU" sz="3200" b="1" i="1" dirty="0" smtClean="0">
                <a:solidFill>
                  <a:srgbClr val="C00000"/>
                </a:solidFill>
                <a:latin typeface="Times New Roman" pitchFamily="18" charset="0"/>
                <a:cs typeface="Times New Roman" pitchFamily="18" charset="0"/>
              </a:rPr>
              <a:t/>
            </a:r>
            <a:br>
              <a:rPr lang="ru-RU" sz="3200" b="1" i="1" dirty="0" smtClean="0">
                <a:solidFill>
                  <a:srgbClr val="C00000"/>
                </a:solidFill>
                <a:latin typeface="Times New Roman" pitchFamily="18" charset="0"/>
                <a:cs typeface="Times New Roman" pitchFamily="18" charset="0"/>
              </a:rPr>
            </a:br>
            <a:r>
              <a:rPr lang="ru-RU" sz="3200" b="1" i="1" dirty="0" smtClean="0">
                <a:solidFill>
                  <a:srgbClr val="C00000"/>
                </a:solidFill>
                <a:latin typeface="Times New Roman" pitchFamily="18" charset="0"/>
                <a:cs typeface="Times New Roman" pitchFamily="18" charset="0"/>
              </a:rPr>
              <a:t>если </a:t>
            </a:r>
            <a:r>
              <a:rPr lang="ru-RU" sz="3200" b="1" i="1" dirty="0" smtClean="0">
                <a:solidFill>
                  <a:srgbClr val="C00000"/>
                </a:solidFill>
                <a:latin typeface="Times New Roman" pitchFamily="18" charset="0"/>
                <a:cs typeface="Times New Roman" pitchFamily="18" charset="0"/>
              </a:rPr>
              <a:t>запрашивают данные карты</a:t>
            </a:r>
            <a:endParaRPr lang="ru-RU" sz="3200" b="1" i="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8229600" cy="5114948"/>
          </a:xfrm>
        </p:spPr>
        <p:txBody>
          <a:bodyPr/>
          <a:lstStyle/>
          <a:p>
            <a:endParaRPr lang="ru-RU" dirty="0" smtClean="0"/>
          </a:p>
          <a:p>
            <a:pPr>
              <a:buNone/>
            </a:pPr>
            <a:endParaRPr lang="ru-RU" sz="1600" b="1" dirty="0" smtClean="0"/>
          </a:p>
          <a:p>
            <a:pPr>
              <a:buNone/>
            </a:pPr>
            <a:r>
              <a:rPr lang="ru-RU" sz="1600" b="1" dirty="0" smtClean="0"/>
              <a:t>                          </a:t>
            </a:r>
            <a:r>
              <a:rPr lang="ru-RU" sz="1600" b="1" dirty="0" smtClean="0">
                <a:solidFill>
                  <a:srgbClr val="00B050"/>
                </a:solidFill>
              </a:rPr>
              <a:t>нет</a:t>
            </a:r>
          </a:p>
          <a:p>
            <a:pPr>
              <a:buNone/>
            </a:pPr>
            <a:endParaRPr lang="ru-RU" sz="1600" b="1" dirty="0" smtClean="0"/>
          </a:p>
          <a:p>
            <a:pPr>
              <a:buNone/>
            </a:pPr>
            <a:r>
              <a:rPr lang="ru-RU" sz="1600" b="1" dirty="0" smtClean="0"/>
              <a:t>                                                                       </a:t>
            </a:r>
            <a:r>
              <a:rPr lang="ru-RU" sz="1600" b="1" dirty="0" smtClean="0">
                <a:solidFill>
                  <a:srgbClr val="C00000"/>
                </a:solidFill>
              </a:rPr>
              <a:t>  да</a:t>
            </a:r>
          </a:p>
          <a:p>
            <a:pPr>
              <a:buNone/>
            </a:pPr>
            <a:r>
              <a:rPr lang="ru-RU" sz="1600" b="1" dirty="0" smtClean="0"/>
              <a:t>                                                                         </a:t>
            </a:r>
            <a:endParaRPr lang="ru-RU" sz="1600" b="1" dirty="0" smtClean="0">
              <a:solidFill>
                <a:srgbClr val="C00000"/>
              </a:solidFill>
            </a:endParaRPr>
          </a:p>
          <a:p>
            <a:pPr>
              <a:buNone/>
            </a:pPr>
            <a:endParaRPr lang="ru-RU" sz="1600" b="1" dirty="0" smtClean="0"/>
          </a:p>
          <a:p>
            <a:pPr>
              <a:buNone/>
            </a:pPr>
            <a:endParaRPr lang="ru-RU" sz="1600" b="1" dirty="0" smtClean="0"/>
          </a:p>
          <a:p>
            <a:pPr>
              <a:buNone/>
            </a:pPr>
            <a:endParaRPr lang="ru-RU" sz="1600" b="1" dirty="0" smtClean="0"/>
          </a:p>
          <a:p>
            <a:pPr>
              <a:buNone/>
            </a:pPr>
            <a:endParaRPr lang="ru-RU" sz="1600" b="1" dirty="0" smtClean="0"/>
          </a:p>
          <a:p>
            <a:pPr>
              <a:buNone/>
            </a:pPr>
            <a:r>
              <a:rPr lang="ru-RU" sz="1600" b="1" dirty="0" smtClean="0"/>
              <a:t>                            </a:t>
            </a:r>
            <a:r>
              <a:rPr lang="ru-RU" sz="1600" b="1" dirty="0" smtClean="0">
                <a:solidFill>
                  <a:srgbClr val="00B050"/>
                </a:solidFill>
              </a:rPr>
              <a:t>нет</a:t>
            </a:r>
          </a:p>
          <a:p>
            <a:pPr>
              <a:buNone/>
            </a:pPr>
            <a:r>
              <a:rPr lang="ru-RU" sz="1600" b="1" dirty="0" smtClean="0"/>
              <a:t>                                      </a:t>
            </a:r>
          </a:p>
          <a:p>
            <a:pPr>
              <a:buNone/>
            </a:pPr>
            <a:r>
              <a:rPr lang="ru-RU" sz="1600" b="1" dirty="0" smtClean="0"/>
              <a:t>                                                                               </a:t>
            </a:r>
            <a:r>
              <a:rPr lang="ru-RU" sz="1600" b="1" dirty="0" smtClean="0">
                <a:solidFill>
                  <a:srgbClr val="C00000"/>
                </a:solidFill>
              </a:rPr>
              <a:t> да                        </a:t>
            </a:r>
          </a:p>
        </p:txBody>
      </p:sp>
      <p:sp>
        <p:nvSpPr>
          <p:cNvPr id="4" name="Прямоугольник 3"/>
          <p:cNvSpPr/>
          <p:nvPr/>
        </p:nvSpPr>
        <p:spPr>
          <a:xfrm>
            <a:off x="4786314" y="1142984"/>
            <a:ext cx="378621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Сообщение о том, что карте грозит опасность</a:t>
            </a:r>
            <a:endParaRPr lang="ru-RU" b="1" dirty="0">
              <a:solidFill>
                <a:schemeClr val="tx1"/>
              </a:solidFill>
            </a:endParaRPr>
          </a:p>
        </p:txBody>
      </p:sp>
      <p:cxnSp>
        <p:nvCxnSpPr>
          <p:cNvPr id="6" name="Прямая со стрелкой 5"/>
          <p:cNvCxnSpPr/>
          <p:nvPr/>
        </p:nvCxnSpPr>
        <p:spPr>
          <a:xfrm rot="10800000">
            <a:off x="3714744" y="1428736"/>
            <a:ext cx="114300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rot="5400000">
            <a:off x="3429786" y="1713694"/>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Овал 10"/>
          <p:cNvSpPr/>
          <p:nvPr/>
        </p:nvSpPr>
        <p:spPr>
          <a:xfrm>
            <a:off x="2428860" y="2000240"/>
            <a:ext cx="3071834" cy="85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tx1"/>
              </a:solidFill>
            </a:endParaRPr>
          </a:p>
        </p:txBody>
      </p:sp>
      <p:cxnSp>
        <p:nvCxnSpPr>
          <p:cNvPr id="13" name="Прямая со стрелкой 12"/>
          <p:cNvCxnSpPr/>
          <p:nvPr/>
        </p:nvCxnSpPr>
        <p:spPr>
          <a:xfrm rot="10800000" flipV="1">
            <a:off x="1000100" y="2428868"/>
            <a:ext cx="1428760"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5400000">
            <a:off x="715142" y="2928140"/>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Скругленный прямоугольник 15"/>
          <p:cNvSpPr/>
          <p:nvPr/>
        </p:nvSpPr>
        <p:spPr>
          <a:xfrm>
            <a:off x="214282" y="3286124"/>
            <a:ext cx="1643074" cy="7143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tx1"/>
              </a:solidFill>
            </a:endParaRPr>
          </a:p>
        </p:txBody>
      </p:sp>
      <p:cxnSp>
        <p:nvCxnSpPr>
          <p:cNvPr id="18" name="Прямая со стрелкой 17"/>
          <p:cNvCxnSpPr/>
          <p:nvPr/>
        </p:nvCxnSpPr>
        <p:spPr>
          <a:xfrm rot="16200000" flipH="1">
            <a:off x="3393273" y="3250406"/>
            <a:ext cx="642944"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Прямоугольник 30"/>
          <p:cNvSpPr/>
          <p:nvPr/>
        </p:nvSpPr>
        <p:spPr>
          <a:xfrm>
            <a:off x="2643174" y="3571876"/>
            <a:ext cx="314327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tx1"/>
              </a:solidFill>
            </a:endParaRPr>
          </a:p>
        </p:txBody>
      </p:sp>
      <p:cxnSp>
        <p:nvCxnSpPr>
          <p:cNvPr id="41" name="Прямая со стрелкой 40"/>
          <p:cNvCxnSpPr/>
          <p:nvPr/>
        </p:nvCxnSpPr>
        <p:spPr>
          <a:xfrm rot="5400000">
            <a:off x="3607587" y="4321975"/>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Овал 41"/>
          <p:cNvSpPr/>
          <p:nvPr/>
        </p:nvSpPr>
        <p:spPr>
          <a:xfrm>
            <a:off x="2786050" y="4572008"/>
            <a:ext cx="2500330" cy="785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tx1"/>
              </a:solidFill>
            </a:endParaRPr>
          </a:p>
        </p:txBody>
      </p:sp>
      <p:cxnSp>
        <p:nvCxnSpPr>
          <p:cNvPr id="44" name="Прямая со стрелкой 43"/>
          <p:cNvCxnSpPr/>
          <p:nvPr/>
        </p:nvCxnSpPr>
        <p:spPr>
          <a:xfrm rot="16200000" flipH="1">
            <a:off x="3857621" y="5572140"/>
            <a:ext cx="285753" cy="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rot="10800000">
            <a:off x="1142976" y="5000636"/>
            <a:ext cx="15716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rot="5400000" flipH="1" flipV="1">
            <a:off x="678629" y="4536289"/>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Прямоугольник 51"/>
          <p:cNvSpPr/>
          <p:nvPr/>
        </p:nvSpPr>
        <p:spPr>
          <a:xfrm>
            <a:off x="1285852" y="5715016"/>
            <a:ext cx="3429024" cy="5715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tx1"/>
              </a:solidFill>
            </a:endParaRPr>
          </a:p>
        </p:txBody>
      </p:sp>
      <p:cxnSp>
        <p:nvCxnSpPr>
          <p:cNvPr id="56" name="Прямая со стрелкой 55"/>
          <p:cNvCxnSpPr>
            <a:stCxn id="52" idx="3"/>
          </p:cNvCxnSpPr>
          <p:nvPr/>
        </p:nvCxnSpPr>
        <p:spPr>
          <a:xfrm>
            <a:off x="4714876" y="6000768"/>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Прямоугольник 56"/>
          <p:cNvSpPr/>
          <p:nvPr/>
        </p:nvSpPr>
        <p:spPr>
          <a:xfrm>
            <a:off x="5572132" y="5786454"/>
            <a:ext cx="2500330"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b="1" dirty="0">
              <a:solidFill>
                <a:schemeClr val="tx1"/>
              </a:solidFill>
            </a:endParaRPr>
          </a:p>
        </p:txBody>
      </p:sp>
    </p:spTree>
  </p:cSld>
  <p:clrMapOvr>
    <a:masterClrMapping/>
  </p:clrMapOvr>
  <p:transition advClick="0"/>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642942"/>
          </a:xfrm>
        </p:spPr>
        <p:txBody>
          <a:bodyPr>
            <a:noAutofit/>
          </a:bodyPr>
          <a:lstStyle/>
          <a:p>
            <a:r>
              <a:rPr lang="ru-RU" sz="3200" b="1" i="1" dirty="0" smtClean="0">
                <a:solidFill>
                  <a:srgbClr val="C00000"/>
                </a:solidFill>
                <a:latin typeface="Times New Roman" pitchFamily="18" charset="0"/>
                <a:cs typeface="Times New Roman" pitchFamily="18" charset="0"/>
              </a:rPr>
              <a:t>Как </a:t>
            </a:r>
            <a:r>
              <a:rPr lang="ru-RU" sz="3200" b="1" i="1" dirty="0" smtClean="0">
                <a:solidFill>
                  <a:srgbClr val="C00000"/>
                </a:solidFill>
                <a:latin typeface="Times New Roman" pitchFamily="18" charset="0"/>
                <a:cs typeface="Times New Roman" pitchFamily="18" charset="0"/>
              </a:rPr>
              <a:t>действовать, </a:t>
            </a:r>
            <a:r>
              <a:rPr lang="ru-RU" sz="3200" b="1" i="1" dirty="0" smtClean="0">
                <a:solidFill>
                  <a:srgbClr val="C00000"/>
                </a:solidFill>
                <a:latin typeface="Times New Roman" pitchFamily="18" charset="0"/>
                <a:cs typeface="Times New Roman" pitchFamily="18" charset="0"/>
              </a:rPr>
              <a:t/>
            </a:r>
            <a:br>
              <a:rPr lang="ru-RU" sz="3200" b="1" i="1" dirty="0" smtClean="0">
                <a:solidFill>
                  <a:srgbClr val="C00000"/>
                </a:solidFill>
                <a:latin typeface="Times New Roman" pitchFamily="18" charset="0"/>
                <a:cs typeface="Times New Roman" pitchFamily="18" charset="0"/>
              </a:rPr>
            </a:br>
            <a:r>
              <a:rPr lang="ru-RU" sz="3200" b="1" i="1" dirty="0" smtClean="0">
                <a:solidFill>
                  <a:srgbClr val="C00000"/>
                </a:solidFill>
                <a:latin typeface="Times New Roman" pitchFamily="18" charset="0"/>
                <a:cs typeface="Times New Roman" pitchFamily="18" charset="0"/>
              </a:rPr>
              <a:t>если </a:t>
            </a:r>
            <a:r>
              <a:rPr lang="ru-RU" sz="3200" b="1" i="1" dirty="0" smtClean="0">
                <a:solidFill>
                  <a:srgbClr val="C00000"/>
                </a:solidFill>
                <a:latin typeface="Times New Roman" pitchFamily="18" charset="0"/>
                <a:cs typeface="Times New Roman" pitchFamily="18" charset="0"/>
              </a:rPr>
              <a:t>запрашивают данные карты</a:t>
            </a:r>
            <a:endParaRPr lang="ru-RU" sz="3200" b="1" i="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600200"/>
            <a:ext cx="8229600" cy="5114948"/>
          </a:xfrm>
        </p:spPr>
        <p:txBody>
          <a:bodyPr/>
          <a:lstStyle/>
          <a:p>
            <a:endParaRPr lang="ru-RU" dirty="0" smtClean="0"/>
          </a:p>
          <a:p>
            <a:pPr>
              <a:buNone/>
            </a:pPr>
            <a:endParaRPr lang="ru-RU" sz="1600" b="1" dirty="0" smtClean="0"/>
          </a:p>
          <a:p>
            <a:pPr>
              <a:buNone/>
            </a:pPr>
            <a:r>
              <a:rPr lang="ru-RU" sz="1600" b="1" dirty="0" smtClean="0"/>
              <a:t>                          </a:t>
            </a:r>
            <a:r>
              <a:rPr lang="ru-RU" sz="1600" b="1" dirty="0" smtClean="0">
                <a:solidFill>
                  <a:srgbClr val="00B050"/>
                </a:solidFill>
              </a:rPr>
              <a:t>нет</a:t>
            </a:r>
          </a:p>
          <a:p>
            <a:pPr>
              <a:buNone/>
            </a:pPr>
            <a:endParaRPr lang="ru-RU" sz="1600" b="1" dirty="0" smtClean="0"/>
          </a:p>
          <a:p>
            <a:pPr>
              <a:buNone/>
            </a:pPr>
            <a:r>
              <a:rPr lang="ru-RU" sz="1600" b="1" dirty="0" smtClean="0"/>
              <a:t>                                                                       </a:t>
            </a:r>
            <a:r>
              <a:rPr lang="ru-RU" sz="1600" b="1" dirty="0" smtClean="0">
                <a:solidFill>
                  <a:srgbClr val="C00000"/>
                </a:solidFill>
              </a:rPr>
              <a:t>  да</a:t>
            </a:r>
          </a:p>
          <a:p>
            <a:pPr>
              <a:buNone/>
            </a:pPr>
            <a:r>
              <a:rPr lang="ru-RU" sz="1600" b="1" dirty="0" smtClean="0"/>
              <a:t>                                                                         </a:t>
            </a:r>
            <a:endParaRPr lang="ru-RU" sz="1600" b="1" dirty="0" smtClean="0">
              <a:solidFill>
                <a:srgbClr val="C00000"/>
              </a:solidFill>
            </a:endParaRPr>
          </a:p>
          <a:p>
            <a:pPr>
              <a:buNone/>
            </a:pPr>
            <a:endParaRPr lang="ru-RU" sz="1600" b="1" dirty="0" smtClean="0"/>
          </a:p>
          <a:p>
            <a:pPr>
              <a:buNone/>
            </a:pPr>
            <a:endParaRPr lang="ru-RU" sz="1600" b="1" dirty="0" smtClean="0"/>
          </a:p>
          <a:p>
            <a:pPr>
              <a:buNone/>
            </a:pPr>
            <a:endParaRPr lang="ru-RU" sz="1600" b="1" dirty="0" smtClean="0"/>
          </a:p>
          <a:p>
            <a:pPr>
              <a:buNone/>
            </a:pPr>
            <a:endParaRPr lang="ru-RU" sz="1600" b="1" dirty="0" smtClean="0"/>
          </a:p>
          <a:p>
            <a:pPr>
              <a:buNone/>
            </a:pPr>
            <a:r>
              <a:rPr lang="ru-RU" sz="1600" b="1" dirty="0" smtClean="0"/>
              <a:t>                            </a:t>
            </a:r>
            <a:r>
              <a:rPr lang="ru-RU" sz="1600" b="1" dirty="0" smtClean="0">
                <a:solidFill>
                  <a:srgbClr val="00B050"/>
                </a:solidFill>
              </a:rPr>
              <a:t>нет</a:t>
            </a:r>
          </a:p>
          <a:p>
            <a:pPr>
              <a:buNone/>
            </a:pPr>
            <a:r>
              <a:rPr lang="ru-RU" sz="1600" b="1" dirty="0" smtClean="0"/>
              <a:t>                                      </a:t>
            </a:r>
          </a:p>
          <a:p>
            <a:pPr>
              <a:buNone/>
            </a:pPr>
            <a:r>
              <a:rPr lang="ru-RU" sz="1600" b="1" dirty="0" smtClean="0"/>
              <a:t>                                                                               </a:t>
            </a:r>
            <a:r>
              <a:rPr lang="ru-RU" sz="1600" b="1" dirty="0" smtClean="0">
                <a:solidFill>
                  <a:srgbClr val="C00000"/>
                </a:solidFill>
              </a:rPr>
              <a:t> да                        </a:t>
            </a:r>
          </a:p>
        </p:txBody>
      </p:sp>
      <p:sp>
        <p:nvSpPr>
          <p:cNvPr id="4" name="Прямоугольник 3"/>
          <p:cNvSpPr/>
          <p:nvPr/>
        </p:nvSpPr>
        <p:spPr>
          <a:xfrm>
            <a:off x="4786314" y="1142984"/>
            <a:ext cx="3786214" cy="642942"/>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Сообщение о том, что карте грозит опасность</a:t>
            </a:r>
            <a:endParaRPr lang="ru-RU" b="1" dirty="0">
              <a:solidFill>
                <a:schemeClr val="tx1"/>
              </a:solidFill>
            </a:endParaRPr>
          </a:p>
        </p:txBody>
      </p:sp>
      <p:cxnSp>
        <p:nvCxnSpPr>
          <p:cNvPr id="6" name="Прямая со стрелкой 5"/>
          <p:cNvCxnSpPr/>
          <p:nvPr/>
        </p:nvCxnSpPr>
        <p:spPr>
          <a:xfrm rot="10800000">
            <a:off x="3714744" y="1428736"/>
            <a:ext cx="114300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0" name="Прямая со стрелкой 9"/>
          <p:cNvCxnSpPr/>
          <p:nvPr/>
        </p:nvCxnSpPr>
        <p:spPr>
          <a:xfrm rot="5400000">
            <a:off x="3429786" y="1713694"/>
            <a:ext cx="57150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1" name="Овал 10"/>
          <p:cNvSpPr/>
          <p:nvPr/>
        </p:nvSpPr>
        <p:spPr>
          <a:xfrm>
            <a:off x="2428860" y="2000240"/>
            <a:ext cx="3071834" cy="857256"/>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Перешли по ссылке</a:t>
            </a:r>
            <a:endParaRPr lang="ru-RU" b="1" dirty="0">
              <a:solidFill>
                <a:schemeClr val="tx1"/>
              </a:solidFill>
            </a:endParaRPr>
          </a:p>
        </p:txBody>
      </p:sp>
      <p:cxnSp>
        <p:nvCxnSpPr>
          <p:cNvPr id="13" name="Прямая со стрелкой 12"/>
          <p:cNvCxnSpPr/>
          <p:nvPr/>
        </p:nvCxnSpPr>
        <p:spPr>
          <a:xfrm rot="10800000" flipV="1">
            <a:off x="1000100" y="2428868"/>
            <a:ext cx="1428760" cy="142876"/>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rot="5400000">
            <a:off x="715142" y="2928140"/>
            <a:ext cx="714380"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6" name="Скругленный прямоугольник 15"/>
          <p:cNvSpPr/>
          <p:nvPr/>
        </p:nvSpPr>
        <p:spPr>
          <a:xfrm>
            <a:off x="214282" y="3286124"/>
            <a:ext cx="1643074" cy="714380"/>
          </a:xfrm>
          <a:prstGeom prst="roundRect">
            <a:avLst/>
          </a:prstGeom>
          <a:solidFill>
            <a:schemeClr val="accent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Вы в безопасности</a:t>
            </a:r>
            <a:endParaRPr lang="ru-RU" b="1" dirty="0">
              <a:solidFill>
                <a:schemeClr val="tx1"/>
              </a:solidFill>
            </a:endParaRPr>
          </a:p>
        </p:txBody>
      </p:sp>
      <p:cxnSp>
        <p:nvCxnSpPr>
          <p:cNvPr id="18" name="Прямая со стрелкой 17"/>
          <p:cNvCxnSpPr/>
          <p:nvPr/>
        </p:nvCxnSpPr>
        <p:spPr>
          <a:xfrm rot="16200000" flipH="1">
            <a:off x="3393273" y="3250406"/>
            <a:ext cx="642944" cy="1"/>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31" name="Прямоугольник 30"/>
          <p:cNvSpPr/>
          <p:nvPr/>
        </p:nvSpPr>
        <p:spPr>
          <a:xfrm>
            <a:off x="2643174" y="3571876"/>
            <a:ext cx="3143272" cy="50006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Не вводить никаких данных</a:t>
            </a:r>
            <a:endParaRPr lang="ru-RU" b="1" dirty="0">
              <a:solidFill>
                <a:schemeClr val="tx1"/>
              </a:solidFill>
            </a:endParaRPr>
          </a:p>
        </p:txBody>
      </p:sp>
      <p:cxnSp>
        <p:nvCxnSpPr>
          <p:cNvPr id="41" name="Прямая со стрелкой 40"/>
          <p:cNvCxnSpPr/>
          <p:nvPr/>
        </p:nvCxnSpPr>
        <p:spPr>
          <a:xfrm rot="5400000">
            <a:off x="3607587" y="4321975"/>
            <a:ext cx="50006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42" name="Овал 41"/>
          <p:cNvSpPr/>
          <p:nvPr/>
        </p:nvSpPr>
        <p:spPr>
          <a:xfrm>
            <a:off x="2786050" y="4572008"/>
            <a:ext cx="2500330" cy="78581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Ввели данные?</a:t>
            </a:r>
            <a:endParaRPr lang="ru-RU" b="1" dirty="0">
              <a:solidFill>
                <a:schemeClr val="tx1"/>
              </a:solidFill>
            </a:endParaRPr>
          </a:p>
        </p:txBody>
      </p:sp>
      <p:cxnSp>
        <p:nvCxnSpPr>
          <p:cNvPr id="44" name="Прямая со стрелкой 43"/>
          <p:cNvCxnSpPr/>
          <p:nvPr/>
        </p:nvCxnSpPr>
        <p:spPr>
          <a:xfrm rot="16200000" flipH="1">
            <a:off x="3857621" y="5572140"/>
            <a:ext cx="285753" cy="3"/>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48" name="Прямая со стрелкой 47"/>
          <p:cNvCxnSpPr/>
          <p:nvPr/>
        </p:nvCxnSpPr>
        <p:spPr>
          <a:xfrm rot="10800000">
            <a:off x="1142976" y="5000636"/>
            <a:ext cx="1571636"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50" name="Прямая со стрелкой 49"/>
          <p:cNvCxnSpPr/>
          <p:nvPr/>
        </p:nvCxnSpPr>
        <p:spPr>
          <a:xfrm rot="5400000" flipH="1" flipV="1">
            <a:off x="678629" y="4536289"/>
            <a:ext cx="928694"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2" name="Прямоугольник 51"/>
          <p:cNvSpPr/>
          <p:nvPr/>
        </p:nvSpPr>
        <p:spPr>
          <a:xfrm>
            <a:off x="1285852" y="5715016"/>
            <a:ext cx="3429024" cy="571504"/>
          </a:xfrm>
          <a:prstGeom prst="rect">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Заблокировать карту немедленно</a:t>
            </a:r>
            <a:endParaRPr lang="ru-RU" b="1" dirty="0">
              <a:solidFill>
                <a:schemeClr val="tx1"/>
              </a:solidFill>
            </a:endParaRPr>
          </a:p>
        </p:txBody>
      </p:sp>
      <p:cxnSp>
        <p:nvCxnSpPr>
          <p:cNvPr id="56" name="Прямая со стрелкой 55"/>
          <p:cNvCxnSpPr>
            <a:stCxn id="52" idx="3"/>
          </p:cNvCxnSpPr>
          <p:nvPr/>
        </p:nvCxnSpPr>
        <p:spPr>
          <a:xfrm>
            <a:off x="4714876" y="6000768"/>
            <a:ext cx="785818" cy="1588"/>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57" name="Прямоугольник 56"/>
          <p:cNvSpPr/>
          <p:nvPr/>
        </p:nvSpPr>
        <p:spPr>
          <a:xfrm>
            <a:off x="5572132" y="5715016"/>
            <a:ext cx="2500330" cy="57150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b="1" dirty="0" smtClean="0">
                <a:solidFill>
                  <a:schemeClr val="tx1"/>
                </a:solidFill>
              </a:rPr>
              <a:t>Сообщить в банк о случившемся</a:t>
            </a:r>
            <a:endParaRPr lang="ru-RU" b="1" dirty="0">
              <a:solidFill>
                <a:schemeClr val="tx1"/>
              </a:solidFill>
            </a:endParaRPr>
          </a:p>
        </p:txBody>
      </p:sp>
    </p:spTree>
  </p:cSld>
  <p:clrMapOvr>
    <a:masterClrMapping/>
  </p:clrMapOvr>
  <p:transition advClick="0"/>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97106"/>
          </a:xfrm>
        </p:spPr>
        <p:txBody>
          <a:bodyPr>
            <a:normAutofit/>
          </a:bodyPr>
          <a:lstStyle/>
          <a:p>
            <a:r>
              <a:rPr lang="ru-RU" b="1" i="1" dirty="0" err="1" smtClean="0">
                <a:solidFill>
                  <a:srgbClr val="C00000"/>
                </a:solidFill>
                <a:latin typeface="Times New Roman" pitchFamily="18" charset="0"/>
                <a:cs typeface="Times New Roman" pitchFamily="18" charset="0"/>
              </a:rPr>
              <a:t>Лайфхаки</a:t>
            </a:r>
            <a:r>
              <a:rPr lang="ru-RU" b="1" i="1" dirty="0" smtClean="0">
                <a:solidFill>
                  <a:srgbClr val="C00000"/>
                </a:solidFill>
                <a:latin typeface="Times New Roman" pitchFamily="18" charset="0"/>
                <a:cs typeface="Times New Roman" pitchFamily="18" charset="0"/>
              </a:rPr>
              <a:t> при использовании банковской карты</a:t>
            </a:r>
            <a:r>
              <a:rPr lang="ru-RU" b="1" dirty="0" smtClean="0"/>
              <a:t/>
            </a:r>
            <a:br>
              <a:rPr lang="ru-RU" b="1" dirty="0" smtClean="0"/>
            </a:br>
            <a:endParaRPr lang="ru-RU" dirty="0"/>
          </a:p>
        </p:txBody>
      </p:sp>
      <p:pic>
        <p:nvPicPr>
          <p:cNvPr id="8193" name="Picture 1"/>
          <p:cNvPicPr>
            <a:picLocks noGrp="1" noChangeAspect="1" noChangeArrowheads="1"/>
          </p:cNvPicPr>
          <p:nvPr>
            <p:ph idx="1"/>
          </p:nvPr>
        </p:nvPicPr>
        <p:blipFill>
          <a:blip r:embed="rId2"/>
          <a:srcRect/>
          <a:stretch>
            <a:fillRect/>
          </a:stretch>
        </p:blipFill>
        <p:spPr bwMode="auto">
          <a:xfrm>
            <a:off x="1643042" y="2000240"/>
            <a:ext cx="5715040" cy="4623818"/>
          </a:xfrm>
          <a:prstGeom prst="rect">
            <a:avLst/>
          </a:prstGeom>
          <a:noFill/>
          <a:ln w="9525">
            <a:noFill/>
            <a:miter lim="800000"/>
            <a:headEnd/>
            <a:tailEnd/>
          </a:ln>
          <a:effectLst/>
        </p:spPr>
      </p:pic>
    </p:spTree>
  </p:cSld>
  <p:clrMapOvr>
    <a:masterClrMapping/>
  </p:clrMapOvr>
  <p:transition advClick="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193"/>
                                        </p:tgtEl>
                                        <p:attrNameLst>
                                          <p:attrName>style.visibility</p:attrName>
                                        </p:attrNameLst>
                                      </p:cBhvr>
                                      <p:to>
                                        <p:strVal val="visible"/>
                                      </p:to>
                                    </p:set>
                                    <p:anim calcmode="lin" valueType="num">
                                      <p:cBhvr additive="base">
                                        <p:cTn id="7" dur="500" fill="hold"/>
                                        <p:tgtEl>
                                          <p:spTgt spid="8193"/>
                                        </p:tgtEl>
                                        <p:attrNameLst>
                                          <p:attrName>ppt_x</p:attrName>
                                        </p:attrNameLst>
                                      </p:cBhvr>
                                      <p:tavLst>
                                        <p:tav tm="0">
                                          <p:val>
                                            <p:strVal val="#ppt_x"/>
                                          </p:val>
                                        </p:tav>
                                        <p:tav tm="100000">
                                          <p:val>
                                            <p:strVal val="#ppt_x"/>
                                          </p:val>
                                        </p:tav>
                                      </p:tavLst>
                                    </p:anim>
                                    <p:anim calcmode="lin" valueType="num">
                                      <p:cBhvr additive="base">
                                        <p:cTn id="8" dur="500" fill="hold"/>
                                        <p:tgtEl>
                                          <p:spTgt spid="819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142852"/>
            <a:ext cx="8229600" cy="500066"/>
          </a:xfrm>
        </p:spPr>
        <p:txBody>
          <a:bodyPr>
            <a:normAutofit fontScale="90000"/>
          </a:bodyPr>
          <a:lstStyle/>
          <a:p>
            <a:r>
              <a:rPr lang="ru-RU" b="1" i="1" dirty="0" smtClean="0">
                <a:solidFill>
                  <a:srgbClr val="C00000"/>
                </a:solidFill>
                <a:latin typeface="Times New Roman" pitchFamily="18" charset="0"/>
                <a:cs typeface="Times New Roman" pitchFamily="18" charset="0"/>
              </a:rPr>
              <a:t>Решаем задачи</a:t>
            </a:r>
            <a:endParaRPr lang="ru-RU" b="1" i="1"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214422"/>
            <a:ext cx="8229600" cy="4911741"/>
          </a:xfrm>
        </p:spPr>
        <p:txBody>
          <a:bodyPr>
            <a:normAutofit/>
          </a:bodyPr>
          <a:lstStyle/>
          <a:p>
            <a:pPr algn="just">
              <a:buNone/>
            </a:pPr>
            <a:r>
              <a:rPr lang="ru-RU" b="1" dirty="0" smtClean="0"/>
              <a:t>     </a:t>
            </a:r>
            <a:endParaRPr lang="ru-RU" dirty="0" smtClean="0"/>
          </a:p>
          <a:p>
            <a:pPr algn="just"/>
            <a:endParaRPr lang="ru-RU" dirty="0" smtClean="0"/>
          </a:p>
          <a:p>
            <a:pPr algn="just"/>
            <a:endParaRPr lang="ru-RU" dirty="0"/>
          </a:p>
        </p:txBody>
      </p:sp>
      <p:graphicFrame>
        <p:nvGraphicFramePr>
          <p:cNvPr id="4" name="Таблица 3"/>
          <p:cNvGraphicFramePr>
            <a:graphicFrameLocks noGrp="1"/>
          </p:cNvGraphicFramePr>
          <p:nvPr/>
        </p:nvGraphicFramePr>
        <p:xfrm>
          <a:off x="357158" y="785794"/>
          <a:ext cx="8358246" cy="5577840"/>
        </p:xfrm>
        <a:graphic>
          <a:graphicData uri="http://schemas.openxmlformats.org/drawingml/2006/table">
            <a:tbl>
              <a:tblPr firstRow="1" bandRow="1">
                <a:tableStyleId>{5C22544A-7EE6-4342-B048-85BDC9FD1C3A}</a:tableStyleId>
              </a:tblPr>
              <a:tblGrid>
                <a:gridCol w="4179123"/>
                <a:gridCol w="4179123"/>
              </a:tblGrid>
              <a:tr h="2341977">
                <a:tc>
                  <a:txBody>
                    <a:bodyPr/>
                    <a:lstStyle/>
                    <a:p>
                      <a:pPr algn="just">
                        <a:buNone/>
                      </a:pPr>
                      <a:r>
                        <a:rPr lang="ru-RU" sz="1400" b="1" dirty="0" smtClean="0">
                          <a:latin typeface="Times New Roman" pitchFamily="18" charset="0"/>
                          <a:cs typeface="Times New Roman" pitchFamily="18" charset="0"/>
                        </a:rPr>
                        <a:t>Совершеннолетнему Роману Р. пришло SMS-сообщение от неизвестного абонента: «Уважаемый клиент! Ваша карта заблокирована, была попытка несанкционированного снятия денег. Для возобновления пользования счётом сообщите по телефону *** данные по Вашей карте: № и PIN-код. В ближайшее время вопрос будет решён. Банк Д.».</a:t>
                      </a:r>
                    </a:p>
                    <a:p>
                      <a:pPr algn="just">
                        <a:buNone/>
                      </a:pPr>
                      <a:r>
                        <a:rPr lang="ru-RU" sz="1400" b="1" dirty="0" smtClean="0">
                          <a:latin typeface="Times New Roman" pitchFamily="18" charset="0"/>
                          <a:cs typeface="Times New Roman" pitchFamily="18" charset="0"/>
                        </a:rPr>
                        <a:t>     В чём состоит опасность данной ситуации для личных финансов Романа Р.? Как ему правильно поступить в данной ситуации? </a:t>
                      </a:r>
                    </a:p>
                    <a:p>
                      <a:endParaRPr lang="ru-RU" dirty="0"/>
                    </a:p>
                  </a:txBody>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dirty="0" smtClean="0">
                          <a:latin typeface="Times New Roman" pitchFamily="18" charset="0"/>
                          <a:cs typeface="Times New Roman" pitchFamily="18" charset="0"/>
                        </a:rPr>
                        <a:t>Совершеннолетняя Анна Ивановна решила завести кредитную карту. В какую организацию ей следует обратиться для оформления кредитной карты? На какие условия оформления кредитной карты следует обратить внимание Анне Ивановне, чтобы выбрать наиболее выгодный для себя вариант. Укажите не менее двух условий. </a:t>
                      </a:r>
                    </a:p>
                    <a:p>
                      <a:endParaRPr lang="ru-RU" dirty="0"/>
                    </a:p>
                  </a:txBody>
                  <a:tcPr/>
                </a:tc>
              </a:tr>
              <a:tr h="229791">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ru-RU" sz="1400" b="1" dirty="0" smtClean="0">
                          <a:latin typeface="Times New Roman" pitchFamily="18" charset="0"/>
                          <a:cs typeface="Times New Roman" pitchFamily="18" charset="0"/>
                        </a:rPr>
                        <a:t>14-летнему Ивану родители оформили дебетовую банковскую карту. Теперь они могут перечислять ему денежные средства безналичным способом. Укажите какие преимущества дает такая форма хранения и пользования денежными средствами Ивану. Дайте Ивану один любой совет, что необходимо учитывать при использовании данной карты, чтобы не стать жертвой мошенников. </a:t>
                      </a:r>
                    </a:p>
                    <a:p>
                      <a:endParaRPr lang="ru-RU" dirty="0"/>
                    </a:p>
                  </a:txBody>
                  <a:tcPr/>
                </a:tc>
                <a:tc>
                  <a:txBody>
                    <a:bodyPr/>
                    <a:lstStyle/>
                    <a:p>
                      <a:pPr algn="just"/>
                      <a:r>
                        <a:rPr lang="ru-RU" sz="1400" b="1" dirty="0" smtClean="0">
                          <a:latin typeface="Times New Roman" pitchFamily="18" charset="0"/>
                          <a:cs typeface="Times New Roman" pitchFamily="18" charset="0"/>
                        </a:rPr>
                        <a:t>Ученик десятого класса Никита С. оформил в банке «Нептун» дебетовую карту. Банк предложил ему для удобства использования карты подключить </a:t>
                      </a:r>
                      <a:r>
                        <a:rPr lang="ru-RU" sz="1400" b="1" dirty="0" err="1" smtClean="0">
                          <a:latin typeface="Times New Roman" pitchFamily="18" charset="0"/>
                          <a:cs typeface="Times New Roman" pitchFamily="18" charset="0"/>
                        </a:rPr>
                        <a:t>интернет-банкинг</a:t>
                      </a:r>
                      <a:r>
                        <a:rPr lang="ru-RU" sz="1400" b="1" dirty="0" smtClean="0">
                          <a:latin typeface="Times New Roman" pitchFamily="18" charset="0"/>
                          <a:cs typeface="Times New Roman" pitchFamily="18" charset="0"/>
                        </a:rPr>
                        <a:t>.</a:t>
                      </a:r>
                    </a:p>
                    <a:p>
                      <a:pPr algn="just"/>
                      <a:r>
                        <a:rPr lang="ru-RU" sz="1400" b="1" dirty="0" smtClean="0">
                          <a:latin typeface="Times New Roman" pitchFamily="18" charset="0"/>
                          <a:cs typeface="Times New Roman" pitchFamily="18" charset="0"/>
                        </a:rPr>
                        <a:t>В чём состоит удобство пользования </a:t>
                      </a:r>
                      <a:r>
                        <a:rPr lang="ru-RU" sz="1400" b="1" dirty="0" err="1" smtClean="0">
                          <a:latin typeface="Times New Roman" pitchFamily="18" charset="0"/>
                          <a:cs typeface="Times New Roman" pitchFamily="18" charset="0"/>
                        </a:rPr>
                        <a:t>интернет-банкингом</a:t>
                      </a:r>
                      <a:r>
                        <a:rPr lang="ru-RU" sz="1400" b="1" dirty="0" smtClean="0">
                          <a:latin typeface="Times New Roman" pitchFamily="18" charset="0"/>
                          <a:cs typeface="Times New Roman" pitchFamily="18" charset="0"/>
                        </a:rPr>
                        <a:t>? Укажите одно любое удобство. Какие правила безопасности необходимо соблюдать Никите С. при пользовании </a:t>
                      </a:r>
                      <a:r>
                        <a:rPr lang="ru-RU" sz="1400" b="1" dirty="0" err="1" smtClean="0">
                          <a:latin typeface="Times New Roman" pitchFamily="18" charset="0"/>
                          <a:cs typeface="Times New Roman" pitchFamily="18" charset="0"/>
                        </a:rPr>
                        <a:t>интернет-банкингом</a:t>
                      </a:r>
                      <a:r>
                        <a:rPr lang="ru-RU" sz="1400" b="1" dirty="0" smtClean="0">
                          <a:latin typeface="Times New Roman" pitchFamily="18" charset="0"/>
                          <a:cs typeface="Times New Roman" pitchFamily="18" charset="0"/>
                        </a:rPr>
                        <a:t>? Укажите одно любое правило. </a:t>
                      </a:r>
                    </a:p>
                    <a:p>
                      <a:pPr algn="just"/>
                      <a:endParaRPr lang="ru-RU" sz="1400" b="1" dirty="0" smtClean="0">
                        <a:latin typeface="Times New Roman" pitchFamily="18" charset="0"/>
                        <a:cs typeface="Times New Roman" pitchFamily="18" charset="0"/>
                      </a:endParaRPr>
                    </a:p>
                    <a:p>
                      <a:r>
                        <a:rPr lang="ru-RU" sz="1400" b="1" dirty="0" err="1" smtClean="0">
                          <a:latin typeface="Times New Roman" pitchFamily="18" charset="0"/>
                          <a:cs typeface="Times New Roman" pitchFamily="18" charset="0"/>
                        </a:rPr>
                        <a:t>Интернет-банкинг</a:t>
                      </a:r>
                      <a:r>
                        <a:rPr lang="ru-RU" sz="1400" b="1" dirty="0" smtClean="0">
                          <a:latin typeface="Times New Roman" pitchFamily="18" charset="0"/>
                          <a:cs typeface="Times New Roman" pitchFamily="18" charset="0"/>
                        </a:rPr>
                        <a:t> – это дистанционный доступ к своему банковскому счету.</a:t>
                      </a:r>
                      <a:endParaRPr lang="ru-RU" sz="1400" b="1" dirty="0"/>
                    </a:p>
                  </a:txBody>
                  <a:tcPr/>
                </a:tc>
              </a:tr>
            </a:tbl>
          </a:graphicData>
        </a:graphic>
      </p:graphicFrame>
    </p:spTree>
  </p:cSld>
  <p:clrMapOvr>
    <a:masterClrMapping/>
  </p:clrMapOvr>
  <p:transition advClick="0"/>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pPr lvl="0"/>
            <a:r>
              <a:rPr lang="ru-RU" b="1" i="1" dirty="0" smtClean="0">
                <a:solidFill>
                  <a:srgbClr val="C00000"/>
                </a:solidFill>
                <a:latin typeface="Times New Roman" pitchFamily="18" charset="0"/>
                <a:cs typeface="Times New Roman" pitchFamily="18" charset="0"/>
              </a:rPr>
              <a:t>Что важно знать </a:t>
            </a:r>
            <a:r>
              <a:rPr lang="ru-RU" b="1" i="1" dirty="0" smtClean="0">
                <a:solidFill>
                  <a:srgbClr val="C00000"/>
                </a:solidFill>
                <a:latin typeface="Times New Roman" pitchFamily="18" charset="0"/>
                <a:cs typeface="Times New Roman" pitchFamily="18" charset="0"/>
              </a:rPr>
              <a:t/>
            </a:r>
            <a:br>
              <a:rPr lang="ru-RU" b="1" i="1" dirty="0" smtClean="0">
                <a:solidFill>
                  <a:srgbClr val="C00000"/>
                </a:solidFill>
                <a:latin typeface="Times New Roman" pitchFamily="18" charset="0"/>
                <a:cs typeface="Times New Roman" pitchFamily="18" charset="0"/>
              </a:rPr>
            </a:br>
            <a:r>
              <a:rPr lang="ru-RU" b="1" i="1" dirty="0" smtClean="0">
                <a:solidFill>
                  <a:srgbClr val="C00000"/>
                </a:solidFill>
                <a:latin typeface="Times New Roman" pitchFamily="18" charset="0"/>
                <a:cs typeface="Times New Roman" pitchFamily="18" charset="0"/>
              </a:rPr>
              <a:t>о </a:t>
            </a:r>
            <a:r>
              <a:rPr lang="ru-RU" b="1" i="1" dirty="0" smtClean="0">
                <a:solidFill>
                  <a:srgbClr val="C00000"/>
                </a:solidFill>
                <a:latin typeface="Times New Roman" pitchFamily="18" charset="0"/>
                <a:cs typeface="Times New Roman" pitchFamily="18" charset="0"/>
              </a:rPr>
              <a:t>банковских картах?</a:t>
            </a:r>
            <a:endParaRPr lang="ru-RU" b="1" i="1" dirty="0">
              <a:solidFill>
                <a:srgbClr val="C00000"/>
              </a:solidFill>
              <a:latin typeface="Times New Roman" pitchFamily="18" charset="0"/>
              <a:cs typeface="Times New Roman" pitchFamily="18" charset="0"/>
            </a:endParaRPr>
          </a:p>
        </p:txBody>
      </p:sp>
      <p:sp>
        <p:nvSpPr>
          <p:cNvPr id="5" name="Содержимое 4"/>
          <p:cNvSpPr>
            <a:spLocks noGrp="1"/>
          </p:cNvSpPr>
          <p:nvPr>
            <p:ph idx="1"/>
          </p:nvPr>
        </p:nvSpPr>
        <p:spPr/>
        <p:txBody>
          <a:bodyPr/>
          <a:lstStyle/>
          <a:p>
            <a:endParaRPr lang="ru-RU"/>
          </a:p>
        </p:txBody>
      </p:sp>
      <p:pic>
        <p:nvPicPr>
          <p:cNvPr id="3074" name="Picture 2"/>
          <p:cNvPicPr>
            <a:picLocks noChangeAspect="1" noChangeArrowheads="1"/>
          </p:cNvPicPr>
          <p:nvPr/>
        </p:nvPicPr>
        <p:blipFill>
          <a:blip r:embed="rId2"/>
          <a:srcRect/>
          <a:stretch>
            <a:fillRect/>
          </a:stretch>
        </p:blipFill>
        <p:spPr bwMode="auto">
          <a:xfrm>
            <a:off x="1000100" y="2071678"/>
            <a:ext cx="6929486" cy="3982281"/>
          </a:xfrm>
          <a:prstGeom prst="rect">
            <a:avLst/>
          </a:prstGeom>
          <a:noFill/>
          <a:ln w="9525">
            <a:noFill/>
            <a:miter lim="800000"/>
            <a:headEnd/>
            <a:tailEnd/>
          </a:ln>
          <a:effectLst/>
        </p:spPr>
      </p:pic>
    </p:spTree>
  </p:cSld>
  <p:clrMapOvr>
    <a:masterClrMapping/>
  </p:clrMapOvr>
  <p:transition advClick="0"/>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14282" y="142852"/>
            <a:ext cx="8472518" cy="928694"/>
          </a:xfrm>
        </p:spPr>
        <p:txBody>
          <a:bodyPr>
            <a:normAutofit fontScale="90000"/>
          </a:bodyPr>
          <a:lstStyle/>
          <a:p>
            <a:r>
              <a:rPr lang="ru-RU" sz="2800" dirty="0" smtClean="0">
                <a:latin typeface="Times New Roman" pitchFamily="18" charset="0"/>
                <a:cs typeface="Times New Roman" pitchFamily="18" charset="0"/>
              </a:rPr>
              <a:t>Тема </a:t>
            </a:r>
            <a:r>
              <a:rPr lang="ru-RU" sz="2800" dirty="0" smtClean="0">
                <a:latin typeface="Times New Roman" pitchFamily="18" charset="0"/>
                <a:cs typeface="Times New Roman" pitchFamily="18" charset="0"/>
              </a:rPr>
              <a:t>урока: </a:t>
            </a:r>
            <a:r>
              <a:rPr lang="ru-RU" sz="2800" b="1" dirty="0" smtClean="0">
                <a:solidFill>
                  <a:schemeClr val="accent5">
                    <a:lumMod val="50000"/>
                  </a:schemeClr>
                </a:solidFill>
                <a:latin typeface="Times New Roman" pitchFamily="18" charset="0"/>
                <a:cs typeface="Times New Roman" pitchFamily="18" charset="0"/>
              </a:rPr>
              <a:t>«Банковская карта: </a:t>
            </a:r>
            <a:br>
              <a:rPr lang="ru-RU" sz="2800" b="1" dirty="0" smtClean="0">
                <a:solidFill>
                  <a:schemeClr val="accent5">
                    <a:lumMod val="50000"/>
                  </a:schemeClr>
                </a:solidFill>
                <a:latin typeface="Times New Roman" pitchFamily="18" charset="0"/>
                <a:cs typeface="Times New Roman" pitchFamily="18" charset="0"/>
              </a:rPr>
            </a:br>
            <a:r>
              <a:rPr lang="ru-RU" sz="2800" b="1" dirty="0" smtClean="0">
                <a:solidFill>
                  <a:schemeClr val="accent5">
                    <a:lumMod val="50000"/>
                  </a:schemeClr>
                </a:solidFill>
                <a:latin typeface="Times New Roman" pitchFamily="18" charset="0"/>
                <a:cs typeface="Times New Roman" pitchFamily="18" charset="0"/>
              </a:rPr>
              <a:t>что важно знать?»</a:t>
            </a:r>
            <a:endParaRPr lang="ru-RU" sz="2800" b="1" dirty="0">
              <a:solidFill>
                <a:schemeClr val="accent5">
                  <a:lumMod val="50000"/>
                </a:schemeClr>
              </a:solidFill>
              <a:latin typeface="Times New Roman" pitchFamily="18" charset="0"/>
              <a:cs typeface="Times New Roman" pitchFamily="18" charset="0"/>
            </a:endParaRPr>
          </a:p>
        </p:txBody>
      </p:sp>
      <p:sp>
        <p:nvSpPr>
          <p:cNvPr id="3" name="Содержимое 2"/>
          <p:cNvSpPr>
            <a:spLocks noGrp="1"/>
          </p:cNvSpPr>
          <p:nvPr>
            <p:ph idx="1"/>
          </p:nvPr>
        </p:nvSpPr>
        <p:spPr>
          <a:xfrm>
            <a:off x="928662" y="1600200"/>
            <a:ext cx="7758138" cy="4525963"/>
          </a:xfrm>
        </p:spPr>
        <p:txBody>
          <a:bodyPr/>
          <a:lstStyle/>
          <a:p>
            <a:pPr>
              <a:buNone/>
            </a:pPr>
            <a:endParaRPr lang="ru-RU" dirty="0" smtClean="0">
              <a:latin typeface="Times New Roman" pitchFamily="18" charset="0"/>
              <a:cs typeface="Times New Roman" pitchFamily="18" charset="0"/>
            </a:endParaRPr>
          </a:p>
          <a:p>
            <a:pPr>
              <a:buNone/>
            </a:pPr>
            <a:endParaRPr lang="ru-RU" dirty="0">
              <a:latin typeface="Times New Roman" pitchFamily="18" charset="0"/>
              <a:cs typeface="Times New Roman" pitchFamily="18" charset="0"/>
            </a:endParaRPr>
          </a:p>
        </p:txBody>
      </p:sp>
      <p:pic>
        <p:nvPicPr>
          <p:cNvPr id="23554" name="Picture 2" descr="https://akket.com/wp-content/uploads/2019/02/Sberbank-Prichiny-Blokirovki-Bankovskih-kart-6-2.jpg"/>
          <p:cNvPicPr>
            <a:picLocks noChangeAspect="1" noChangeArrowheads="1"/>
          </p:cNvPicPr>
          <p:nvPr/>
        </p:nvPicPr>
        <p:blipFill>
          <a:blip r:embed="rId2"/>
          <a:srcRect/>
          <a:stretch>
            <a:fillRect/>
          </a:stretch>
        </p:blipFill>
        <p:spPr bwMode="auto">
          <a:xfrm>
            <a:off x="3857620" y="2857496"/>
            <a:ext cx="5000744" cy="3857708"/>
          </a:xfrm>
          <a:prstGeom prst="rect">
            <a:avLst/>
          </a:prstGeom>
          <a:ln>
            <a:noFill/>
          </a:ln>
          <a:effectLst>
            <a:softEdge rad="112500"/>
          </a:effectLst>
        </p:spPr>
      </p:pic>
      <p:sp>
        <p:nvSpPr>
          <p:cNvPr id="5" name="Прямоугольник 4"/>
          <p:cNvSpPr/>
          <p:nvPr/>
        </p:nvSpPr>
        <p:spPr>
          <a:xfrm>
            <a:off x="214282" y="785794"/>
            <a:ext cx="4357718" cy="3801041"/>
          </a:xfrm>
          <a:prstGeom prst="rect">
            <a:avLst/>
          </a:prstGeom>
        </p:spPr>
        <p:txBody>
          <a:bodyPr wrap="square">
            <a:spAutoFit/>
          </a:bodyPr>
          <a:lstStyle/>
          <a:p>
            <a:pPr marL="400736" indent="-400736">
              <a:spcAft>
                <a:spcPts val="526"/>
              </a:spcAft>
              <a:buFont typeface="Wingdings" panose="05000000000000000000" pitchFamily="2" charset="2"/>
              <a:buChar char="§"/>
            </a:pPr>
            <a:endParaRPr lang="ru-RU" dirty="0" smtClean="0">
              <a:latin typeface="Times New Roman" pitchFamily="18" charset="0"/>
              <a:cs typeface="Times New Roman" pitchFamily="18" charset="0"/>
            </a:endParaRPr>
          </a:p>
          <a:p>
            <a:pPr marL="400736" indent="-400736">
              <a:spcAft>
                <a:spcPts val="526"/>
              </a:spcAft>
            </a:pPr>
            <a:r>
              <a:rPr lang="ru-RU" b="1" i="1" dirty="0" smtClean="0">
                <a:solidFill>
                  <a:srgbClr val="C00000"/>
                </a:solidFill>
                <a:latin typeface="Times New Roman" pitchFamily="18" charset="0"/>
                <a:cs typeface="Times New Roman" pitchFamily="18" charset="0"/>
              </a:rPr>
              <a:t>План урока:</a:t>
            </a:r>
          </a:p>
          <a:p>
            <a:pPr marL="400736" indent="-400736">
              <a:spcAft>
                <a:spcPts val="526"/>
              </a:spcAft>
              <a:buFont typeface="Wingdings" panose="05000000000000000000" pitchFamily="2" charset="2"/>
              <a:buChar char="§"/>
            </a:pPr>
            <a:r>
              <a:rPr lang="ru-RU" dirty="0" smtClean="0">
                <a:latin typeface="Times New Roman" pitchFamily="18" charset="0"/>
                <a:cs typeface="Times New Roman" pitchFamily="18" charset="0"/>
              </a:rPr>
              <a:t>Что </a:t>
            </a:r>
            <a:r>
              <a:rPr lang="ru-RU" dirty="0" smtClean="0">
                <a:latin typeface="Times New Roman" pitchFamily="18" charset="0"/>
                <a:cs typeface="Times New Roman" pitchFamily="18" charset="0"/>
              </a:rPr>
              <a:t>такое банковские карты и для чего они нужны?</a:t>
            </a:r>
          </a:p>
          <a:p>
            <a:pPr marL="400736" indent="-400736">
              <a:spcAft>
                <a:spcPts val="526"/>
              </a:spcAft>
              <a:buFont typeface="Wingdings" panose="05000000000000000000" pitchFamily="2" charset="2"/>
              <a:buChar char="§"/>
            </a:pPr>
            <a:r>
              <a:rPr lang="ru-RU" dirty="0" smtClean="0">
                <a:latin typeface="Times New Roman" pitchFamily="18" charset="0"/>
                <a:cs typeface="Times New Roman" pitchFamily="18" charset="0"/>
              </a:rPr>
              <a:t>Какие существуют виды банковских карт?</a:t>
            </a:r>
          </a:p>
          <a:p>
            <a:pPr marL="400736" indent="-400736">
              <a:spcAft>
                <a:spcPts val="526"/>
              </a:spcAft>
              <a:buFont typeface="Wingdings" panose="05000000000000000000" pitchFamily="2" charset="2"/>
              <a:buChar char="§"/>
            </a:pPr>
            <a:r>
              <a:rPr lang="ru-RU" dirty="0" smtClean="0">
                <a:latin typeface="Times New Roman" pitchFamily="18" charset="0"/>
                <a:cs typeface="Times New Roman" pitchFamily="18" charset="0"/>
              </a:rPr>
              <a:t>Как выбрать подходящую банковскую карту?</a:t>
            </a:r>
          </a:p>
          <a:p>
            <a:pPr marL="400736" indent="-400736">
              <a:spcAft>
                <a:spcPts val="526"/>
              </a:spcAft>
              <a:buFont typeface="Wingdings" panose="05000000000000000000" pitchFamily="2" charset="2"/>
              <a:buChar char="§"/>
            </a:pPr>
            <a:r>
              <a:rPr lang="ru-RU" dirty="0" smtClean="0">
                <a:latin typeface="Times New Roman" pitchFamily="18" charset="0"/>
                <a:cs typeface="Times New Roman" pitchFamily="18" charset="0"/>
              </a:rPr>
              <a:t>Как и почему с банковской карты неожиданно могут списать средства?</a:t>
            </a:r>
          </a:p>
          <a:p>
            <a:pPr marL="400736" indent="-400736">
              <a:spcAft>
                <a:spcPts val="526"/>
              </a:spcAft>
              <a:buFont typeface="Wingdings" panose="05000000000000000000" pitchFamily="2" charset="2"/>
              <a:buChar char="§"/>
            </a:pPr>
            <a:r>
              <a:rPr lang="ru-RU" dirty="0" smtClean="0">
                <a:latin typeface="Times New Roman" pitchFamily="18" charset="0"/>
                <a:cs typeface="Times New Roman" pitchFamily="18" charset="0"/>
              </a:rPr>
              <a:t>Что делать, чтобы предотвратить действия мошенников?</a:t>
            </a:r>
            <a:endParaRPr lang="ru-RU" sz="1100" dirty="0">
              <a:latin typeface="Times New Roman" pitchFamily="18" charset="0"/>
              <a:cs typeface="Times New Roman" pitchFamily="18" charset="0"/>
            </a:endParaRPr>
          </a:p>
        </p:txBody>
      </p:sp>
    </p:spTree>
  </p:cSld>
  <p:clrMapOvr>
    <a:masterClrMapping/>
  </p:clrMapOvr>
  <p:transition advClick="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796908"/>
          </a:xfrm>
        </p:spPr>
        <p:txBody>
          <a:bodyPr>
            <a:normAutofit/>
          </a:bodyPr>
          <a:lstStyle/>
          <a:p>
            <a:pPr lvl="1" algn="ctr"/>
            <a:r>
              <a:rPr lang="ru-RU" sz="3600" b="1" i="1" dirty="0">
                <a:solidFill>
                  <a:srgbClr val="C00000"/>
                </a:solidFill>
                <a:latin typeface="Times New Roman" pitchFamily="18" charset="0"/>
                <a:cs typeface="Times New Roman" pitchFamily="18" charset="0"/>
              </a:rPr>
              <a:t>Банковская карта и ее особенности</a:t>
            </a:r>
            <a:endParaRPr lang="ru-RU" sz="3600" dirty="0">
              <a:solidFill>
                <a:srgbClr val="C00000"/>
              </a:solidFill>
              <a:latin typeface="Times New Roman" pitchFamily="18" charset="0"/>
              <a:cs typeface="Times New Roman" pitchFamily="18" charset="0"/>
            </a:endParaRPr>
          </a:p>
        </p:txBody>
      </p:sp>
      <p:sp>
        <p:nvSpPr>
          <p:cNvPr id="3" name="Содержимое 2"/>
          <p:cNvSpPr>
            <a:spLocks noGrp="1"/>
          </p:cNvSpPr>
          <p:nvPr>
            <p:ph idx="1"/>
          </p:nvPr>
        </p:nvSpPr>
        <p:spPr>
          <a:xfrm>
            <a:off x="457200" y="1214422"/>
            <a:ext cx="8229600" cy="4911741"/>
          </a:xfrm>
        </p:spPr>
        <p:txBody>
          <a:bodyPr/>
          <a:lstStyle/>
          <a:p>
            <a:pPr>
              <a:buNone/>
            </a:pPr>
            <a:r>
              <a:rPr lang="ru-RU" sz="2800" b="1" dirty="0" smtClean="0">
                <a:latin typeface="Times New Roman" pitchFamily="18" charset="0"/>
                <a:cs typeface="Times New Roman" pitchFamily="18" charset="0"/>
              </a:rPr>
              <a:t>Работа с учебным пособием</a:t>
            </a:r>
            <a:r>
              <a:rPr lang="ru-RU" sz="2800" dirty="0" smtClean="0">
                <a:latin typeface="Times New Roman" pitchFamily="18" charset="0"/>
                <a:cs typeface="Times New Roman" pitchFamily="18" charset="0"/>
              </a:rPr>
              <a:t>: стр. </a:t>
            </a:r>
            <a:r>
              <a:rPr lang="ru-RU" sz="2800" dirty="0" smtClean="0">
                <a:latin typeface="Times New Roman" pitchFamily="18" charset="0"/>
                <a:cs typeface="Times New Roman" pitchFamily="18" charset="0"/>
              </a:rPr>
              <a:t>126</a:t>
            </a:r>
          </a:p>
          <a:p>
            <a:r>
              <a:rPr lang="ru-RU" dirty="0" smtClean="0">
                <a:latin typeface="Times New Roman" pitchFamily="18" charset="0"/>
                <a:cs typeface="Times New Roman" pitchFamily="18" charset="0"/>
              </a:rPr>
              <a:t>Что </a:t>
            </a:r>
            <a:r>
              <a:rPr lang="ru-RU" dirty="0" smtClean="0">
                <a:latin typeface="Times New Roman" pitchFamily="18" charset="0"/>
                <a:cs typeface="Times New Roman" pitchFamily="18" charset="0"/>
              </a:rPr>
              <a:t>такое банковская карта?</a:t>
            </a:r>
          </a:p>
          <a:p>
            <a:r>
              <a:rPr lang="ru-RU" dirty="0" smtClean="0">
                <a:latin typeface="Times New Roman" pitchFamily="18" charset="0"/>
                <a:cs typeface="Times New Roman" pitchFamily="18" charset="0"/>
              </a:rPr>
              <a:t>Когда удобно использовать банковскую карту?</a:t>
            </a:r>
            <a:endParaRPr lang="ru-RU" dirty="0">
              <a:latin typeface="Times New Roman" pitchFamily="18" charset="0"/>
              <a:cs typeface="Times New Roman" pitchFamily="18" charset="0"/>
            </a:endParaRPr>
          </a:p>
        </p:txBody>
      </p:sp>
      <p:pic>
        <p:nvPicPr>
          <p:cNvPr id="24578" name="Picture 2" descr="https://www.n20x.ru/wp-content/uploads/2019/08/277187831.jpg"/>
          <p:cNvPicPr>
            <a:picLocks noChangeAspect="1" noChangeArrowheads="1"/>
          </p:cNvPicPr>
          <p:nvPr/>
        </p:nvPicPr>
        <p:blipFill>
          <a:blip r:embed="rId2"/>
          <a:srcRect/>
          <a:stretch>
            <a:fillRect/>
          </a:stretch>
        </p:blipFill>
        <p:spPr bwMode="auto">
          <a:xfrm>
            <a:off x="3286116" y="3286124"/>
            <a:ext cx="4820260" cy="3208753"/>
          </a:xfrm>
          <a:prstGeom prst="rect">
            <a:avLst/>
          </a:prstGeom>
          <a:noFill/>
        </p:spPr>
      </p:pic>
    </p:spTree>
  </p:cSld>
  <p:clrMapOvr>
    <a:masterClrMapping/>
  </p:clrMapOvr>
  <p:transition advClick="0"/>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225404"/>
          </a:xfrm>
        </p:spPr>
        <p:txBody>
          <a:bodyPr>
            <a:normAutofit fontScale="90000"/>
          </a:bodyPr>
          <a:lstStyle/>
          <a:p>
            <a:endParaRPr lang="ru-RU" dirty="0"/>
          </a:p>
        </p:txBody>
      </p:sp>
      <p:sp>
        <p:nvSpPr>
          <p:cNvPr id="3" name="Содержимое 2"/>
          <p:cNvSpPr>
            <a:spLocks noGrp="1"/>
          </p:cNvSpPr>
          <p:nvPr>
            <p:ph idx="1"/>
          </p:nvPr>
        </p:nvSpPr>
        <p:spPr>
          <a:xfrm>
            <a:off x="142844" y="642918"/>
            <a:ext cx="8543956" cy="5483245"/>
          </a:xfrm>
        </p:spPr>
        <p:txBody>
          <a:bodyPr/>
          <a:lstStyle/>
          <a:p>
            <a:pPr algn="just">
              <a:buNone/>
            </a:pPr>
            <a:r>
              <a:rPr lang="ru-RU" b="1" i="1" dirty="0" smtClean="0"/>
              <a:t>          </a:t>
            </a:r>
            <a:r>
              <a:rPr lang="ru-RU" sz="2800" b="1" i="1" dirty="0" smtClean="0">
                <a:latin typeface="Times New Roman" pitchFamily="18" charset="0"/>
                <a:cs typeface="Times New Roman" pitchFamily="18" charset="0"/>
              </a:rPr>
              <a:t>Банковская </a:t>
            </a:r>
            <a:r>
              <a:rPr lang="ru-RU" sz="2800" b="1" i="1" dirty="0" smtClean="0">
                <a:latin typeface="Times New Roman" pitchFamily="18" charset="0"/>
                <a:cs typeface="Times New Roman" pitchFamily="18" charset="0"/>
              </a:rPr>
              <a:t>карта</a:t>
            </a:r>
            <a:r>
              <a:rPr lang="ru-RU" sz="2800" i="1" dirty="0" smtClean="0">
                <a:latin typeface="Times New Roman" pitchFamily="18" charset="0"/>
                <a:cs typeface="Times New Roman" pitchFamily="18" charset="0"/>
              </a:rPr>
              <a:t> – </a:t>
            </a:r>
            <a:r>
              <a:rPr lang="ru-RU" sz="2800" i="1" dirty="0" smtClean="0">
                <a:latin typeface="Times New Roman" pitchFamily="18" charset="0"/>
                <a:cs typeface="Times New Roman" pitchFamily="18" charset="0"/>
              </a:rPr>
              <a:t>это пластиковая</a:t>
            </a:r>
            <a:r>
              <a:rPr lang="ru-RU" sz="2800" i="1" dirty="0" smtClean="0">
                <a:latin typeface="Times New Roman" pitchFamily="18" charset="0"/>
                <a:cs typeface="Times New Roman" pitchFamily="18" charset="0"/>
              </a:rPr>
              <a:t> карта, привязанная к одному или нескольким расчётным счетам ее владельца в банке, дающая возможность с её помощью осуществлять различные банковские операции</a:t>
            </a:r>
            <a:r>
              <a:rPr lang="ru-RU" sz="2800" i="1" dirty="0" smtClean="0">
                <a:latin typeface="Times New Roman" pitchFamily="18" charset="0"/>
                <a:cs typeface="Times New Roman" pitchFamily="18" charset="0"/>
              </a:rPr>
              <a:t>.</a:t>
            </a:r>
            <a:endParaRPr lang="ru-RU" sz="2800" dirty="0" smtClean="0">
              <a:latin typeface="Times New Roman" pitchFamily="18" charset="0"/>
              <a:cs typeface="Times New Roman" pitchFamily="18" charset="0"/>
            </a:endParaRPr>
          </a:p>
          <a:p>
            <a:pPr>
              <a:buNone/>
            </a:pPr>
            <a:endParaRPr lang="ru-RU" dirty="0">
              <a:latin typeface="Times New Roman" pitchFamily="18" charset="0"/>
              <a:cs typeface="Times New Roman" pitchFamily="18" charset="0"/>
            </a:endParaRPr>
          </a:p>
        </p:txBody>
      </p:sp>
      <p:pic>
        <p:nvPicPr>
          <p:cNvPr id="22530" name="Picture 2" descr="https://avatars.mds.yandex.net/get-zen_doc/40456/pub_5c951a45b7208c00b28fe5af_5c951adc3ee97000b37e139f/scale_1200"/>
          <p:cNvPicPr>
            <a:picLocks noChangeAspect="1" noChangeArrowheads="1"/>
          </p:cNvPicPr>
          <p:nvPr/>
        </p:nvPicPr>
        <p:blipFill>
          <a:blip r:embed="rId2"/>
          <a:srcRect/>
          <a:stretch>
            <a:fillRect/>
          </a:stretch>
        </p:blipFill>
        <p:spPr bwMode="auto">
          <a:xfrm>
            <a:off x="2143108" y="3143248"/>
            <a:ext cx="5000660" cy="3333773"/>
          </a:xfrm>
          <a:prstGeom prst="rect">
            <a:avLst/>
          </a:prstGeom>
          <a:noFill/>
        </p:spPr>
      </p:pic>
    </p:spTree>
  </p:cSld>
  <p:clrMapOvr>
    <a:masterClrMapping/>
  </p:clrMapOvr>
  <p:transition advClick="0"/>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Содержимое 2"/>
          <p:cNvSpPr>
            <a:spLocks noGrp="1"/>
          </p:cNvSpPr>
          <p:nvPr>
            <p:ph idx="1"/>
          </p:nvPr>
        </p:nvSpPr>
        <p:spPr/>
        <p:txBody>
          <a:bodyPr/>
          <a:lstStyle/>
          <a:p>
            <a:endParaRPr lang="ru-RU" dirty="0"/>
          </a:p>
        </p:txBody>
      </p:sp>
      <p:pic>
        <p:nvPicPr>
          <p:cNvPr id="32770" name="Picture 2" descr="https://fin-journal.ru/wp-content/uploads/2016/12/shema-opisanie-kreditnoi-karty-min.jpg"/>
          <p:cNvPicPr>
            <a:picLocks noChangeAspect="1" noChangeArrowheads="1"/>
          </p:cNvPicPr>
          <p:nvPr/>
        </p:nvPicPr>
        <p:blipFill>
          <a:blip r:embed="rId2"/>
          <a:srcRect/>
          <a:stretch>
            <a:fillRect/>
          </a:stretch>
        </p:blipFill>
        <p:spPr bwMode="auto">
          <a:xfrm>
            <a:off x="4857664" y="2428820"/>
            <a:ext cx="4143492" cy="4429180"/>
          </a:xfrm>
          <a:prstGeom prst="rect">
            <a:avLst/>
          </a:prstGeom>
          <a:noFill/>
        </p:spPr>
      </p:pic>
      <p:pic>
        <p:nvPicPr>
          <p:cNvPr id="5" name="Picture 6" descr="https://yurlitsa.ru/upload/iblock/c39/c39f690489cae0ef3901cd21b3685969.jpg"/>
          <p:cNvPicPr>
            <a:picLocks noChangeAspect="1" noChangeArrowheads="1"/>
          </p:cNvPicPr>
          <p:nvPr/>
        </p:nvPicPr>
        <p:blipFill>
          <a:blip r:embed="rId3"/>
          <a:srcRect/>
          <a:stretch>
            <a:fillRect/>
          </a:stretch>
        </p:blipFill>
        <p:spPr bwMode="auto">
          <a:xfrm>
            <a:off x="142844" y="214290"/>
            <a:ext cx="4618499" cy="3143272"/>
          </a:xfrm>
          <a:prstGeom prst="rect">
            <a:avLst/>
          </a:prstGeom>
          <a:noFill/>
        </p:spPr>
      </p:pic>
      <p:sp>
        <p:nvSpPr>
          <p:cNvPr id="18434" name="AutoShape 2" descr="https://phg.ru/wp-content/uploads/2017/12/b33af7bc-c0b1-40c6-9023-0157e0f913a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8436" name="AutoShape 4" descr="https://phg.ru/wp-content/uploads/2017/12/b33af7bc-c0b1-40c6-9023-0157e0f913a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8438" name="AutoShape 6" descr="https://phg.ru/wp-content/uploads/2017/12/b33af7bc-c0b1-40c6-9023-0157e0f913a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8440" name="AutoShape 8" descr="https://phg.ru/wp-content/uploads/2017/12/b33af7bc-c0b1-40c6-9023-0157e0f913a0.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8442" name="Picture 10" descr="https://bankovskie-karty.ru/wp-content/uploads/2021/04/mir_4.jpg"/>
          <p:cNvPicPr>
            <a:picLocks noChangeAspect="1" noChangeArrowheads="1"/>
          </p:cNvPicPr>
          <p:nvPr/>
        </p:nvPicPr>
        <p:blipFill>
          <a:blip r:embed="rId4" cstate="print"/>
          <a:srcRect/>
          <a:stretch>
            <a:fillRect/>
          </a:stretch>
        </p:blipFill>
        <p:spPr bwMode="auto">
          <a:xfrm>
            <a:off x="214282" y="3571876"/>
            <a:ext cx="4435864" cy="2952622"/>
          </a:xfrm>
          <a:prstGeom prst="rect">
            <a:avLst/>
          </a:prstGeom>
          <a:noFill/>
        </p:spPr>
      </p:pic>
      <p:pic>
        <p:nvPicPr>
          <p:cNvPr id="18444" name="Picture 12" descr="https://zemetchino.pnzreg.ru/upload/iblock/17d/17d4f8a00d3f81dcb3e3fd9a8b78d691.jpg"/>
          <p:cNvPicPr>
            <a:picLocks noChangeAspect="1" noChangeArrowheads="1"/>
          </p:cNvPicPr>
          <p:nvPr/>
        </p:nvPicPr>
        <p:blipFill>
          <a:blip r:embed="rId5"/>
          <a:srcRect/>
          <a:stretch>
            <a:fillRect/>
          </a:stretch>
        </p:blipFill>
        <p:spPr bwMode="auto">
          <a:xfrm>
            <a:off x="4857752" y="214289"/>
            <a:ext cx="4143404" cy="2500331"/>
          </a:xfrm>
          <a:prstGeom prst="rect">
            <a:avLst/>
          </a:prstGeom>
          <a:noFill/>
        </p:spPr>
      </p:pic>
    </p:spTree>
  </p:cSld>
  <p:clrMapOvr>
    <a:masterClrMapping/>
  </p:clrMapOvr>
  <p:transition advClick="0"/>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dirty="0" smtClean="0">
                <a:solidFill>
                  <a:schemeClr val="accent2"/>
                </a:solidFill>
                <a:latin typeface="Times New Roman" pitchFamily="18" charset="0"/>
                <a:cs typeface="Times New Roman" pitchFamily="18" charset="0"/>
              </a:rPr>
              <a:t>Виды банковских </a:t>
            </a:r>
            <a:r>
              <a:rPr lang="ru-RU" b="1" i="1" dirty="0" smtClean="0">
                <a:solidFill>
                  <a:schemeClr val="accent2"/>
                </a:solidFill>
                <a:latin typeface="Times New Roman" pitchFamily="18" charset="0"/>
                <a:cs typeface="Times New Roman" pitchFamily="18" charset="0"/>
              </a:rPr>
              <a:t>карт</a:t>
            </a:r>
            <a:r>
              <a:rPr lang="ru-RU" b="1" i="1" dirty="0" smtClean="0">
                <a:solidFill>
                  <a:schemeClr val="accent2"/>
                </a:solidFill>
                <a:latin typeface="Times New Roman" pitchFamily="18" charset="0"/>
                <a:cs typeface="Times New Roman" pitchFamily="18" charset="0"/>
              </a:rPr>
              <a:t/>
            </a:r>
            <a:br>
              <a:rPr lang="ru-RU" b="1" i="1" dirty="0" smtClean="0">
                <a:solidFill>
                  <a:schemeClr val="accent2"/>
                </a:solidFill>
                <a:latin typeface="Times New Roman" pitchFamily="18" charset="0"/>
                <a:cs typeface="Times New Roman" pitchFamily="18" charset="0"/>
              </a:rPr>
            </a:br>
            <a:endParaRPr lang="ru-RU" b="1" i="1" dirty="0">
              <a:solidFill>
                <a:schemeClr val="accent2"/>
              </a:solidFill>
              <a:latin typeface="Times New Roman" pitchFamily="18" charset="0"/>
              <a:cs typeface="Times New Roman" pitchFamily="18" charset="0"/>
            </a:endParaRPr>
          </a:p>
        </p:txBody>
      </p:sp>
      <p:sp>
        <p:nvSpPr>
          <p:cNvPr id="3" name="Содержимое 2"/>
          <p:cNvSpPr>
            <a:spLocks noGrp="1"/>
          </p:cNvSpPr>
          <p:nvPr>
            <p:ph idx="1"/>
          </p:nvPr>
        </p:nvSpPr>
        <p:spPr/>
        <p:txBody>
          <a:bodyPr>
            <a:normAutofit/>
          </a:bodyPr>
          <a:lstStyle/>
          <a:p>
            <a:pPr marL="514350" indent="-514350">
              <a:buAutoNum type="arabicPeriod"/>
            </a:pPr>
            <a:endParaRPr lang="ru-RU" dirty="0">
              <a:latin typeface="Times New Roman" pitchFamily="18" charset="0"/>
              <a:cs typeface="Times New Roman" pitchFamily="18" charset="0"/>
            </a:endParaRPr>
          </a:p>
        </p:txBody>
      </p:sp>
      <p:graphicFrame>
        <p:nvGraphicFramePr>
          <p:cNvPr id="4" name="Таблица 3"/>
          <p:cNvGraphicFramePr>
            <a:graphicFrameLocks noGrp="1"/>
          </p:cNvGraphicFramePr>
          <p:nvPr/>
        </p:nvGraphicFramePr>
        <p:xfrm>
          <a:off x="214281" y="1397000"/>
          <a:ext cx="8501124" cy="4389455"/>
        </p:xfrm>
        <a:graphic>
          <a:graphicData uri="http://schemas.openxmlformats.org/drawingml/2006/table">
            <a:tbl>
              <a:tblPr firstRow="1" bandRow="1">
                <a:tableStyleId>{5C22544A-7EE6-4342-B048-85BDC9FD1C3A}</a:tableStyleId>
              </a:tblPr>
              <a:tblGrid>
                <a:gridCol w="2833708"/>
                <a:gridCol w="2833708"/>
                <a:gridCol w="2833708"/>
              </a:tblGrid>
              <a:tr h="928783">
                <a:tc>
                  <a:txBody>
                    <a:bodyPr/>
                    <a:lstStyle/>
                    <a:p>
                      <a:pPr marL="457200" algn="l">
                        <a:lnSpc>
                          <a:spcPct val="150000"/>
                        </a:lnSpc>
                        <a:spcAft>
                          <a:spcPts val="0"/>
                        </a:spcAft>
                      </a:pPr>
                      <a:r>
                        <a:rPr lang="ru-RU" sz="2400" dirty="0">
                          <a:latin typeface="Times New Roman"/>
                          <a:ea typeface="Calibri"/>
                          <a:cs typeface="Times New Roman"/>
                        </a:rPr>
                        <a:t>Название</a:t>
                      </a:r>
                      <a:endParaRPr lang="ru-RU" sz="2400" dirty="0">
                        <a:latin typeface="Calibri"/>
                        <a:ea typeface="Calibri"/>
                        <a:cs typeface="Times New Roman"/>
                      </a:endParaRPr>
                    </a:p>
                  </a:txBody>
                  <a:tcPr marL="68580" marR="68580" marT="0" marB="0"/>
                </a:tc>
                <a:tc>
                  <a:txBody>
                    <a:bodyPr/>
                    <a:lstStyle/>
                    <a:p>
                      <a:pPr marL="457200" algn="just">
                        <a:lnSpc>
                          <a:spcPct val="150000"/>
                        </a:lnSpc>
                        <a:spcAft>
                          <a:spcPts val="0"/>
                        </a:spcAft>
                      </a:pPr>
                      <a:endParaRPr lang="ru-RU" sz="1400" dirty="0">
                        <a:latin typeface="Times New Roman"/>
                        <a:ea typeface="Calibri"/>
                        <a:cs typeface="Times New Roman"/>
                      </a:endParaRPr>
                    </a:p>
                  </a:txBody>
                  <a:tcPr marL="68580" marR="68580" marT="0" marB="0"/>
                </a:tc>
                <a:tc>
                  <a:txBody>
                    <a:bodyPr/>
                    <a:lstStyle/>
                    <a:p>
                      <a:pPr marL="457200" algn="just">
                        <a:lnSpc>
                          <a:spcPct val="150000"/>
                        </a:lnSpc>
                        <a:spcAft>
                          <a:spcPts val="0"/>
                        </a:spcAft>
                      </a:pPr>
                      <a:endParaRPr lang="ru-RU" sz="1400">
                        <a:latin typeface="Times New Roman"/>
                        <a:ea typeface="Calibri"/>
                        <a:cs typeface="Times New Roman"/>
                      </a:endParaRPr>
                    </a:p>
                  </a:txBody>
                  <a:tcPr marL="68580" marR="68580" marT="0" marB="0"/>
                </a:tc>
              </a:tr>
              <a:tr h="1603106">
                <a:tc>
                  <a:txBody>
                    <a:bodyPr/>
                    <a:lstStyle/>
                    <a:p>
                      <a:pPr marL="457200" algn="l">
                        <a:lnSpc>
                          <a:spcPct val="150000"/>
                        </a:lnSpc>
                        <a:spcAft>
                          <a:spcPts val="0"/>
                        </a:spcAft>
                      </a:pPr>
                      <a:r>
                        <a:rPr lang="ru-RU" sz="2400" dirty="0">
                          <a:latin typeface="Times New Roman"/>
                          <a:ea typeface="Calibri"/>
                          <a:cs typeface="Times New Roman"/>
                        </a:rPr>
                        <a:t>Отличительные характеристики</a:t>
                      </a:r>
                      <a:endParaRPr lang="ru-RU" sz="2400" dirty="0">
                        <a:latin typeface="Calibri"/>
                        <a:ea typeface="Calibri"/>
                        <a:cs typeface="Times New Roman"/>
                      </a:endParaRPr>
                    </a:p>
                  </a:txBody>
                  <a:tcPr marL="68580" marR="68580" marT="0" marB="0"/>
                </a:tc>
                <a:tc>
                  <a:txBody>
                    <a:bodyPr/>
                    <a:lstStyle/>
                    <a:p>
                      <a:pPr marL="457200" algn="just">
                        <a:lnSpc>
                          <a:spcPct val="150000"/>
                        </a:lnSpc>
                        <a:spcAft>
                          <a:spcPts val="0"/>
                        </a:spcAft>
                      </a:pPr>
                      <a:endParaRPr lang="ru-RU" sz="1400" dirty="0">
                        <a:latin typeface="Times New Roman"/>
                        <a:ea typeface="Calibri"/>
                        <a:cs typeface="Times New Roman"/>
                      </a:endParaRPr>
                    </a:p>
                  </a:txBody>
                  <a:tcPr marL="68580" marR="68580" marT="0" marB="0"/>
                </a:tc>
                <a:tc>
                  <a:txBody>
                    <a:bodyPr/>
                    <a:lstStyle/>
                    <a:p>
                      <a:pPr marL="457200" algn="just">
                        <a:lnSpc>
                          <a:spcPct val="150000"/>
                        </a:lnSpc>
                        <a:spcAft>
                          <a:spcPts val="0"/>
                        </a:spcAft>
                      </a:pPr>
                      <a:endParaRPr lang="ru-RU" sz="1400" dirty="0">
                        <a:latin typeface="Times New Roman"/>
                        <a:ea typeface="Calibri"/>
                        <a:cs typeface="Times New Roman"/>
                      </a:endParaRPr>
                    </a:p>
                  </a:txBody>
                  <a:tcPr marL="68580" marR="68580" marT="0" marB="0"/>
                </a:tc>
              </a:tr>
              <a:tr h="928783">
                <a:tc>
                  <a:txBody>
                    <a:bodyPr/>
                    <a:lstStyle/>
                    <a:p>
                      <a:pPr marL="457200" algn="l">
                        <a:lnSpc>
                          <a:spcPct val="150000"/>
                        </a:lnSpc>
                        <a:spcAft>
                          <a:spcPts val="0"/>
                        </a:spcAft>
                      </a:pPr>
                      <a:r>
                        <a:rPr lang="ru-RU" sz="2400" dirty="0">
                          <a:latin typeface="Times New Roman"/>
                          <a:ea typeface="Calibri"/>
                          <a:cs typeface="Times New Roman"/>
                        </a:rPr>
                        <a:t>Преимущества</a:t>
                      </a:r>
                      <a:endParaRPr lang="ru-RU" sz="2400" dirty="0">
                        <a:latin typeface="Calibri"/>
                        <a:ea typeface="Calibri"/>
                        <a:cs typeface="Times New Roman"/>
                      </a:endParaRPr>
                    </a:p>
                  </a:txBody>
                  <a:tcPr marL="68580" marR="68580" marT="0" marB="0"/>
                </a:tc>
                <a:tc>
                  <a:txBody>
                    <a:bodyPr/>
                    <a:lstStyle/>
                    <a:p>
                      <a:pPr marL="457200" algn="just">
                        <a:lnSpc>
                          <a:spcPct val="150000"/>
                        </a:lnSpc>
                        <a:spcAft>
                          <a:spcPts val="0"/>
                        </a:spcAft>
                      </a:pPr>
                      <a:endParaRPr lang="ru-RU" sz="1400" dirty="0">
                        <a:latin typeface="Times New Roman"/>
                        <a:ea typeface="Calibri"/>
                        <a:cs typeface="Times New Roman"/>
                      </a:endParaRPr>
                    </a:p>
                  </a:txBody>
                  <a:tcPr marL="68580" marR="68580" marT="0" marB="0"/>
                </a:tc>
                <a:tc>
                  <a:txBody>
                    <a:bodyPr/>
                    <a:lstStyle/>
                    <a:p>
                      <a:pPr marL="457200" algn="just">
                        <a:lnSpc>
                          <a:spcPct val="150000"/>
                        </a:lnSpc>
                        <a:spcAft>
                          <a:spcPts val="0"/>
                        </a:spcAft>
                      </a:pPr>
                      <a:endParaRPr lang="ru-RU" sz="1400">
                        <a:latin typeface="Times New Roman"/>
                        <a:ea typeface="Calibri"/>
                        <a:cs typeface="Times New Roman"/>
                      </a:endParaRPr>
                    </a:p>
                  </a:txBody>
                  <a:tcPr marL="68580" marR="68580" marT="0" marB="0"/>
                </a:tc>
              </a:tr>
              <a:tr h="928783">
                <a:tc>
                  <a:txBody>
                    <a:bodyPr/>
                    <a:lstStyle/>
                    <a:p>
                      <a:pPr marL="457200" algn="l">
                        <a:lnSpc>
                          <a:spcPct val="150000"/>
                        </a:lnSpc>
                        <a:spcAft>
                          <a:spcPts val="0"/>
                        </a:spcAft>
                      </a:pPr>
                      <a:r>
                        <a:rPr lang="ru-RU" sz="2400" dirty="0">
                          <a:latin typeface="Times New Roman"/>
                          <a:ea typeface="Calibri"/>
                          <a:cs typeface="Times New Roman"/>
                        </a:rPr>
                        <a:t>Недостатки </a:t>
                      </a:r>
                      <a:endParaRPr lang="ru-RU" sz="2400" dirty="0">
                        <a:latin typeface="Calibri"/>
                        <a:ea typeface="Calibri"/>
                        <a:cs typeface="Times New Roman"/>
                      </a:endParaRPr>
                    </a:p>
                  </a:txBody>
                  <a:tcPr marL="68580" marR="68580" marT="0" marB="0"/>
                </a:tc>
                <a:tc>
                  <a:txBody>
                    <a:bodyPr/>
                    <a:lstStyle/>
                    <a:p>
                      <a:pPr marL="457200" algn="just">
                        <a:lnSpc>
                          <a:spcPct val="150000"/>
                        </a:lnSpc>
                        <a:spcAft>
                          <a:spcPts val="0"/>
                        </a:spcAft>
                      </a:pPr>
                      <a:endParaRPr lang="ru-RU" sz="1400">
                        <a:latin typeface="Times New Roman"/>
                        <a:ea typeface="Calibri"/>
                        <a:cs typeface="Times New Roman"/>
                      </a:endParaRPr>
                    </a:p>
                  </a:txBody>
                  <a:tcPr marL="68580" marR="68580" marT="0" marB="0"/>
                </a:tc>
                <a:tc>
                  <a:txBody>
                    <a:bodyPr/>
                    <a:lstStyle/>
                    <a:p>
                      <a:pPr marL="457200" algn="just">
                        <a:lnSpc>
                          <a:spcPct val="150000"/>
                        </a:lnSpc>
                        <a:spcAft>
                          <a:spcPts val="0"/>
                        </a:spcAft>
                      </a:pPr>
                      <a:endParaRPr lang="ru-RU" sz="1400" dirty="0">
                        <a:latin typeface="Times New Roman"/>
                        <a:ea typeface="Calibri"/>
                        <a:cs typeface="Times New Roman"/>
                      </a:endParaRPr>
                    </a:p>
                  </a:txBody>
                  <a:tcPr marL="68580" marR="68580" marT="0" marB="0"/>
                </a:tc>
              </a:tr>
            </a:tbl>
          </a:graphicData>
        </a:graphic>
      </p:graphicFrame>
    </p:spTree>
  </p:cSld>
  <p:clrMapOvr>
    <a:masterClrMapping/>
  </p:clrMapOvr>
  <p:transition advClick="0"/>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p:txBody>
          <a:bodyPr>
            <a:normAutofit fontScale="92500" lnSpcReduction="20000"/>
          </a:bodyPr>
          <a:lstStyle/>
          <a:p>
            <a:pPr>
              <a:buNone/>
            </a:pPr>
            <a:endParaRPr lang="ru-RU" dirty="0"/>
          </a:p>
        </p:txBody>
      </p:sp>
      <p:sp>
        <p:nvSpPr>
          <p:cNvPr id="4" name="Номер слайда 3"/>
          <p:cNvSpPr>
            <a:spLocks noGrp="1"/>
          </p:cNvSpPr>
          <p:nvPr>
            <p:ph type="sldNum" sz="quarter" idx="4"/>
          </p:nvPr>
        </p:nvSpPr>
        <p:spPr/>
        <p:txBody>
          <a:bodyPr/>
          <a:lstStyle/>
          <a:p>
            <a:fld id="{29F2819D-2B2B-4DC5-A857-2DF8AC454D33}" type="slidenum">
              <a:rPr lang="ru-RU" smtClean="0"/>
              <a:pPr/>
              <a:t>7</a:t>
            </a:fld>
            <a:endParaRPr lang="ru-RU" dirty="0"/>
          </a:p>
        </p:txBody>
      </p:sp>
      <p:sp>
        <p:nvSpPr>
          <p:cNvPr id="5" name="Текст 4"/>
          <p:cNvSpPr>
            <a:spLocks noGrp="1"/>
          </p:cNvSpPr>
          <p:nvPr>
            <p:ph type="body" sz="quarter" idx="13"/>
          </p:nvPr>
        </p:nvSpPr>
        <p:spPr>
          <a:xfrm>
            <a:off x="569656" y="142852"/>
            <a:ext cx="7574244" cy="785819"/>
          </a:xfrm>
        </p:spPr>
        <p:txBody>
          <a:bodyPr>
            <a:normAutofit/>
          </a:bodyPr>
          <a:lstStyle/>
          <a:p>
            <a:pPr algn="ctr">
              <a:buNone/>
            </a:pPr>
            <a:r>
              <a:rPr lang="ru-RU" sz="3200" i="1" dirty="0">
                <a:solidFill>
                  <a:srgbClr val="C00000"/>
                </a:solidFill>
                <a:latin typeface="Times New Roman" pitchFamily="18" charset="0"/>
                <a:cs typeface="Times New Roman" pitchFamily="18" charset="0"/>
              </a:rPr>
              <a:t>Выбор банковской карты</a:t>
            </a:r>
          </a:p>
        </p:txBody>
      </p:sp>
      <p:pic>
        <p:nvPicPr>
          <p:cNvPr id="3076" name="Picture 4" descr="https://www.dengiest.ru/wp-content/uploads/2016/03/Dengiest_830_22517699.jpg"/>
          <p:cNvPicPr>
            <a:picLocks noChangeAspect="1" noChangeArrowheads="1"/>
          </p:cNvPicPr>
          <p:nvPr/>
        </p:nvPicPr>
        <p:blipFill rotWithShape="1">
          <a:blip r:embed="rId2">
            <a:extLst>
              <a:ext uri="{28A0092B-C50C-407E-A947-70E740481C1C}">
                <a14:useLocalDpi xmlns="" xmlns:a14="http://schemas.microsoft.com/office/drawing/2010/main" val="0"/>
              </a:ext>
            </a:extLst>
          </a:blip>
          <a:srcRect l="53597" r="8506"/>
          <a:stretch/>
        </p:blipFill>
        <p:spPr bwMode="auto">
          <a:xfrm>
            <a:off x="214282" y="142852"/>
            <a:ext cx="1248308" cy="3571900"/>
          </a:xfrm>
          <a:prstGeom prst="rect">
            <a:avLst/>
          </a:prstGeom>
          <a:noFill/>
          <a:extLst>
            <a:ext uri="{909E8E84-426E-40DD-AFC4-6F175D3DCCD1}">
              <a14:hiddenFill xmlns="" xmlns:a14="http://schemas.microsoft.com/office/drawing/2010/main">
                <a:solidFill>
                  <a:srgbClr val="FFFFFF"/>
                </a:solidFill>
              </a14:hiddenFill>
            </a:ext>
          </a:extLst>
        </p:spPr>
      </p:pic>
      <p:sp>
        <p:nvSpPr>
          <p:cNvPr id="6" name="Прямоугольник 5"/>
          <p:cNvSpPr/>
          <p:nvPr/>
        </p:nvSpPr>
        <p:spPr>
          <a:xfrm>
            <a:off x="1643043" y="857232"/>
            <a:ext cx="6869728" cy="2850920"/>
          </a:xfrm>
          <a:prstGeom prst="rect">
            <a:avLst/>
          </a:prstGeom>
        </p:spPr>
        <p:txBody>
          <a:bodyPr wrap="square" lIns="80147" tIns="40074" rIns="80147" bIns="40074">
            <a:spAutoFit/>
          </a:bodyPr>
          <a:lstStyle/>
          <a:p>
            <a:r>
              <a:rPr lang="ru-RU" sz="2000" b="1" i="1" dirty="0">
                <a:latin typeface="Times New Roman" pitchFamily="18" charset="0"/>
                <a:cs typeface="Times New Roman" pitchFamily="18" charset="0"/>
              </a:rPr>
              <a:t>Ларисе 18 </a:t>
            </a:r>
            <a:r>
              <a:rPr lang="ru-RU" sz="2000" b="1" i="1" dirty="0" smtClean="0">
                <a:latin typeface="Times New Roman" pitchFamily="18" charset="0"/>
                <a:cs typeface="Times New Roman" pitchFamily="18" charset="0"/>
              </a:rPr>
              <a:t>лет</a:t>
            </a:r>
            <a:endParaRPr lang="ru-RU" sz="2000" b="1" i="1" dirty="0">
              <a:latin typeface="Times New Roman" pitchFamily="18" charset="0"/>
              <a:cs typeface="Times New Roman" pitchFamily="18" charset="0"/>
            </a:endParaRPr>
          </a:p>
          <a:p>
            <a:pPr marL="300552" indent="-300552" algn="just">
              <a:buFont typeface="Wingdings" panose="05000000000000000000" pitchFamily="2" charset="2"/>
              <a:buChar char="Ø"/>
            </a:pPr>
            <a:r>
              <a:rPr lang="ru-RU" sz="2000" i="1" dirty="0">
                <a:latin typeface="Times New Roman" pitchFamily="18" charset="0"/>
                <a:cs typeface="Times New Roman" pitchFamily="18" charset="0"/>
              </a:rPr>
              <a:t>Она переехала учиться в университет в другой город и в настоящий момент не </a:t>
            </a:r>
            <a:r>
              <a:rPr lang="ru-RU" sz="2000" i="1" dirty="0" smtClean="0">
                <a:latin typeface="Times New Roman" pitchFamily="18" charset="0"/>
                <a:cs typeface="Times New Roman" pitchFamily="18" charset="0"/>
              </a:rPr>
              <a:t>работает.</a:t>
            </a:r>
          </a:p>
          <a:p>
            <a:pPr marL="300552" indent="-300552" algn="just">
              <a:buFont typeface="Wingdings" panose="05000000000000000000" pitchFamily="2" charset="2"/>
              <a:buChar char="Ø"/>
            </a:pPr>
            <a:r>
              <a:rPr lang="ru-RU" sz="2000" i="1" dirty="0" smtClean="0">
                <a:latin typeface="Times New Roman" pitchFamily="18" charset="0"/>
                <a:cs typeface="Times New Roman" pitchFamily="18" charset="0"/>
              </a:rPr>
              <a:t>Ее доход – это стипендия и</a:t>
            </a:r>
            <a:r>
              <a:rPr lang="ru-RU" sz="2000" i="1" dirty="0">
                <a:latin typeface="Times New Roman" pitchFamily="18" charset="0"/>
                <a:cs typeface="Times New Roman" pitchFamily="18" charset="0"/>
              </a:rPr>
              <a:t> </a:t>
            </a:r>
            <a:r>
              <a:rPr lang="ru-RU" sz="2000" i="1" dirty="0" smtClean="0">
                <a:latin typeface="Times New Roman" pitchFamily="18" charset="0"/>
                <a:cs typeface="Times New Roman" pitchFamily="18" charset="0"/>
              </a:rPr>
              <a:t>деньги от родителей (около 15 тыс. в месяц).</a:t>
            </a:r>
          </a:p>
          <a:p>
            <a:pPr marL="300552" indent="-300552" algn="just">
              <a:buFont typeface="Wingdings" panose="05000000000000000000" pitchFamily="2" charset="2"/>
              <a:buChar char="Ø"/>
            </a:pPr>
            <a:r>
              <a:rPr lang="ru-RU" sz="2000" i="1" dirty="0" smtClean="0">
                <a:latin typeface="Times New Roman" pitchFamily="18" charset="0"/>
                <a:cs typeface="Times New Roman" pitchFamily="18" charset="0"/>
              </a:rPr>
              <a:t>Живет </a:t>
            </a:r>
            <a:r>
              <a:rPr lang="ru-RU" sz="2000" i="1" dirty="0">
                <a:latin typeface="Times New Roman" pitchFamily="18" charset="0"/>
                <a:cs typeface="Times New Roman" pitchFamily="18" charset="0"/>
              </a:rPr>
              <a:t>в общежитии, и все свободное от учебы время она посвящает своему хобби – </a:t>
            </a:r>
            <a:r>
              <a:rPr lang="ru-RU" sz="2000" i="1" dirty="0" smtClean="0">
                <a:latin typeface="Times New Roman" pitchFamily="18" charset="0"/>
                <a:cs typeface="Times New Roman" pitchFamily="18" charset="0"/>
              </a:rPr>
              <a:t>рисованию.</a:t>
            </a:r>
          </a:p>
          <a:p>
            <a:pPr marL="300552" indent="-300552" algn="just">
              <a:buFont typeface="Wingdings" panose="05000000000000000000" pitchFamily="2" charset="2"/>
              <a:buChar char="Ø"/>
            </a:pPr>
            <a:r>
              <a:rPr lang="ru-RU" sz="2000" i="1" dirty="0">
                <a:latin typeface="Times New Roman" pitchFamily="18" charset="0"/>
                <a:cs typeface="Times New Roman" pitchFamily="18" charset="0"/>
              </a:rPr>
              <a:t>Ее расходы не превышают присылаемые от родителей деньги (копить практически не удается</a:t>
            </a:r>
            <a:r>
              <a:rPr lang="ru-RU" sz="2000" i="1" dirty="0" smtClean="0">
                <a:latin typeface="Times New Roman" pitchFamily="18" charset="0"/>
                <a:cs typeface="Times New Roman" pitchFamily="18" charset="0"/>
              </a:rPr>
              <a:t>).</a:t>
            </a:r>
            <a:endParaRPr lang="ru-RU" sz="2000" i="1" dirty="0">
              <a:latin typeface="Times New Roman" pitchFamily="18" charset="0"/>
              <a:cs typeface="Times New Roman" pitchFamily="18" charset="0"/>
            </a:endParaRPr>
          </a:p>
        </p:txBody>
      </p:sp>
      <p:sp>
        <p:nvSpPr>
          <p:cNvPr id="3" name="Прямоугольник 2"/>
          <p:cNvSpPr/>
          <p:nvPr/>
        </p:nvSpPr>
        <p:spPr>
          <a:xfrm>
            <a:off x="323357" y="4996126"/>
            <a:ext cx="369447" cy="32648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lIns="80147" tIns="40074" rIns="80147" bIns="40074" rtlCol="0" anchor="ctr"/>
          <a:lstStyle/>
          <a:p>
            <a:pPr algn="ctr"/>
            <a:endParaRPr lang="ru-RU">
              <a:solidFill>
                <a:schemeClr val="bg1"/>
              </a:solidFill>
            </a:endParaRPr>
          </a:p>
        </p:txBody>
      </p:sp>
      <p:pic>
        <p:nvPicPr>
          <p:cNvPr id="9" name="Picture 4" descr="https://img-fotki.yandex.ru/get/15591/126673689.164/0_f3791_87e43787_orig.jpg"/>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5857884" y="3786190"/>
            <a:ext cx="3025773" cy="2742471"/>
          </a:xfrm>
          <a:prstGeom prst="rect">
            <a:avLst/>
          </a:prstGeom>
          <a:noFill/>
          <a:extLst>
            <a:ext uri="{909E8E84-426E-40DD-AFC4-6F175D3DCCD1}">
              <a14:hiddenFill xmlns="" xmlns:a14="http://schemas.microsoft.com/office/drawing/2010/main">
                <a:solidFill>
                  <a:srgbClr val="FFFFFF"/>
                </a:solidFill>
              </a14:hiddenFill>
            </a:ext>
          </a:extLst>
        </p:spPr>
      </p:pic>
      <p:sp>
        <p:nvSpPr>
          <p:cNvPr id="10" name="Прямоугольник 9"/>
          <p:cNvSpPr/>
          <p:nvPr/>
        </p:nvSpPr>
        <p:spPr>
          <a:xfrm>
            <a:off x="357158" y="4357694"/>
            <a:ext cx="6500842" cy="1631216"/>
          </a:xfrm>
          <a:prstGeom prst="rect">
            <a:avLst/>
          </a:prstGeom>
        </p:spPr>
        <p:txBody>
          <a:bodyPr wrap="square">
            <a:spAutoFit/>
          </a:bodyPr>
          <a:lstStyle/>
          <a:p>
            <a:r>
              <a:rPr lang="ru-RU" sz="1400" i="1" dirty="0" smtClean="0">
                <a:latin typeface="Times New Roman" pitchFamily="18" charset="0"/>
                <a:cs typeface="Times New Roman" pitchFamily="18" charset="0"/>
              </a:rPr>
              <a:t> </a:t>
            </a:r>
            <a:r>
              <a:rPr lang="ru-RU" sz="2000" i="1" dirty="0" smtClean="0">
                <a:latin typeface="Times New Roman" pitchFamily="18" charset="0"/>
                <a:cs typeface="Times New Roman" pitchFamily="18" charset="0"/>
              </a:rPr>
              <a:t>У Григория стабильная работа и неплохая зарплата. А еще сбережения на «черный день» на депозите, срок которого истекает через 2 недели. Из-за поломки стиральной машины он затопил соседей. Ущерб небольшой, но его срочно надо возместить.</a:t>
            </a:r>
            <a:endParaRPr lang="ru-RU" sz="2000" dirty="0"/>
          </a:p>
        </p:txBody>
      </p:sp>
    </p:spTree>
    <p:extLst>
      <p:ext uri="{BB962C8B-B14F-4D97-AF65-F5344CB8AC3E}">
        <p14:creationId xmlns="" xmlns:p14="http://schemas.microsoft.com/office/powerpoint/2010/main" val="970817698"/>
      </p:ext>
    </p:extLst>
  </p:cSld>
  <p:clrMapOvr>
    <a:masterClrMapping/>
  </p:clrMapOvr>
  <p:transition advClick="0"/>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785786" y="142852"/>
            <a:ext cx="7500990" cy="729513"/>
          </a:xfrm>
        </p:spPr>
        <p:txBody>
          <a:bodyPr>
            <a:normAutofit/>
          </a:bodyPr>
          <a:lstStyle/>
          <a:p>
            <a:pPr algn="ctr">
              <a:buNone/>
            </a:pPr>
            <a:r>
              <a:rPr lang="ru-RU" b="1" i="1" dirty="0" smtClean="0">
                <a:solidFill>
                  <a:schemeClr val="accent2"/>
                </a:solidFill>
                <a:latin typeface="Times New Roman" pitchFamily="18" charset="0"/>
                <a:cs typeface="Times New Roman" pitchFamily="18" charset="0"/>
              </a:rPr>
              <a:t>Защита банковской карты</a:t>
            </a:r>
            <a:endParaRPr lang="ru-RU" b="1" i="1" dirty="0">
              <a:solidFill>
                <a:schemeClr val="accent2"/>
              </a:solidFill>
              <a:latin typeface="Times New Roman" pitchFamily="18" charset="0"/>
              <a:cs typeface="Times New Roman" pitchFamily="18" charset="0"/>
            </a:endParaRPr>
          </a:p>
        </p:txBody>
      </p:sp>
      <p:sp>
        <p:nvSpPr>
          <p:cNvPr id="3" name="Текст 2"/>
          <p:cNvSpPr>
            <a:spLocks noGrp="1"/>
          </p:cNvSpPr>
          <p:nvPr>
            <p:ph type="body" sz="quarter" idx="11"/>
          </p:nvPr>
        </p:nvSpPr>
        <p:spPr>
          <a:xfrm>
            <a:off x="2357422" y="642918"/>
            <a:ext cx="6572297" cy="6000792"/>
          </a:xfrm>
        </p:spPr>
        <p:txBody>
          <a:bodyPr>
            <a:normAutofit lnSpcReduction="10000"/>
          </a:bodyPr>
          <a:lstStyle/>
          <a:p>
            <a:pPr marL="0" algn="just">
              <a:spcBef>
                <a:spcPts val="0"/>
              </a:spcBef>
              <a:buNone/>
            </a:pPr>
            <a:r>
              <a:rPr lang="ru-RU" sz="1900" i="1" dirty="0" smtClean="0">
                <a:latin typeface="Times New Roman" pitchFamily="18" charset="0"/>
                <a:cs typeface="Times New Roman" pitchFamily="18" charset="0"/>
              </a:rPr>
              <a:t>             </a:t>
            </a:r>
            <a:r>
              <a:rPr lang="ru-RU" sz="1800" i="1" dirty="0" smtClean="0">
                <a:latin typeface="Times New Roman" pitchFamily="18" charset="0"/>
                <a:cs typeface="Times New Roman" pitchFamily="18" charset="0"/>
              </a:rPr>
              <a:t>В этот день Алена зашла в магазин с косметикой и купила несколько товаров на сумму 998 рублей. На кассе она приложила банковскую карту к терминалу. Продавец сказала, что возникла какая-то проблема с оплатой, и ничего не выходит. Поэтому Алена приложила карту еще раз. Ей пришла </a:t>
            </a:r>
            <a:r>
              <a:rPr lang="en-US" sz="1800" i="1" dirty="0" smtClean="0">
                <a:latin typeface="Times New Roman" pitchFamily="18" charset="0"/>
                <a:cs typeface="Times New Roman" pitchFamily="18" charset="0"/>
              </a:rPr>
              <a:t>SMS </a:t>
            </a:r>
            <a:r>
              <a:rPr lang="ru-RU" sz="1800" i="1" dirty="0" smtClean="0">
                <a:latin typeface="Times New Roman" pitchFamily="18" charset="0"/>
                <a:cs typeface="Times New Roman" pitchFamily="18" charset="0"/>
              </a:rPr>
              <a:t>об оплате. </a:t>
            </a:r>
          </a:p>
          <a:p>
            <a:pPr marL="0" algn="just">
              <a:spcBef>
                <a:spcPts val="0"/>
              </a:spcBef>
              <a:buNone/>
            </a:pPr>
            <a:r>
              <a:rPr lang="ru-RU" sz="1800" i="1" dirty="0" smtClean="0">
                <a:latin typeface="Times New Roman" pitchFamily="18" charset="0"/>
                <a:cs typeface="Times New Roman" pitchFamily="18" charset="0"/>
              </a:rPr>
              <a:t>          Вечером, когда Алена уже была дома, ей снова пришла </a:t>
            </a:r>
            <a:r>
              <a:rPr lang="en-US" sz="1800" i="1" dirty="0" smtClean="0">
                <a:latin typeface="Times New Roman" pitchFamily="18" charset="0"/>
                <a:cs typeface="Times New Roman" pitchFamily="18" charset="0"/>
              </a:rPr>
              <a:t>SMS </a:t>
            </a:r>
            <a:r>
              <a:rPr lang="ru-RU" sz="1800" i="1" dirty="0" smtClean="0">
                <a:latin typeface="Times New Roman" pitchFamily="18" charset="0"/>
                <a:cs typeface="Times New Roman" pitchFamily="18" charset="0"/>
              </a:rPr>
              <a:t>о списании средств с карты на сумму 998 рублей. Алена подумала, что это просто дублирующее</a:t>
            </a:r>
            <a:r>
              <a:rPr lang="en-US" sz="1800" i="1" dirty="0" smtClean="0">
                <a:latin typeface="Times New Roman" pitchFamily="18" charset="0"/>
                <a:cs typeface="Times New Roman" pitchFamily="18" charset="0"/>
              </a:rPr>
              <a:t> </a:t>
            </a:r>
            <a:r>
              <a:rPr lang="ru-RU" sz="1800" i="1" dirty="0" smtClean="0">
                <a:latin typeface="Times New Roman" pitchFamily="18" charset="0"/>
                <a:cs typeface="Times New Roman" pitchFamily="18" charset="0"/>
              </a:rPr>
              <a:t>сообщение. Но в мобильном приложении она увидела, что деньги действительно снялись с карты. </a:t>
            </a:r>
          </a:p>
          <a:p>
            <a:pPr marL="0">
              <a:spcBef>
                <a:spcPts val="0"/>
              </a:spcBef>
              <a:buNone/>
            </a:pPr>
            <a:r>
              <a:rPr lang="ru-RU" sz="1600" b="1" i="1" dirty="0" smtClean="0">
                <a:solidFill>
                  <a:srgbClr val="C00000"/>
                </a:solidFill>
                <a:latin typeface="Times New Roman" pitchFamily="18" charset="0"/>
                <a:cs typeface="Times New Roman" pitchFamily="18" charset="0"/>
              </a:rPr>
              <a:t>Укажите, что произошло:</a:t>
            </a:r>
          </a:p>
          <a:p>
            <a:pPr marL="0">
              <a:spcBef>
                <a:spcPts val="0"/>
              </a:spcBef>
              <a:buNone/>
            </a:pPr>
            <a:r>
              <a:rPr lang="ru-RU" sz="1600" b="1" i="1" dirty="0" smtClean="0">
                <a:latin typeface="Times New Roman" pitchFamily="18" charset="0"/>
                <a:cs typeface="Times New Roman" pitchFamily="18" charset="0"/>
              </a:rPr>
              <a:t>а) ничего страшного, неправильно отображается остаток на счету;</a:t>
            </a:r>
          </a:p>
          <a:p>
            <a:pPr marL="0">
              <a:spcBef>
                <a:spcPts val="0"/>
              </a:spcBef>
              <a:buNone/>
            </a:pPr>
            <a:r>
              <a:rPr lang="ru-RU" sz="1600" b="1" i="1" dirty="0" smtClean="0">
                <a:latin typeface="Times New Roman" pitchFamily="18" charset="0"/>
                <a:cs typeface="Times New Roman" pitchFamily="18" charset="0"/>
              </a:rPr>
              <a:t>б</a:t>
            </a:r>
            <a:r>
              <a:rPr lang="ru-RU" sz="1600" b="1" i="1" dirty="0" smtClean="0">
                <a:latin typeface="Times New Roman" pitchFamily="18" charset="0"/>
                <a:cs typeface="Times New Roman" pitchFamily="18" charset="0"/>
              </a:rPr>
              <a:t>) двойное </a:t>
            </a:r>
            <a:r>
              <a:rPr lang="ru-RU" sz="1600" b="1" i="1" dirty="0" smtClean="0">
                <a:latin typeface="Times New Roman" pitchFamily="18" charset="0"/>
                <a:cs typeface="Times New Roman" pitchFamily="18" charset="0"/>
              </a:rPr>
              <a:t>списание – деньги за одну покупку были списаны два раза;</a:t>
            </a:r>
          </a:p>
          <a:p>
            <a:pPr marL="0">
              <a:spcBef>
                <a:spcPts val="0"/>
              </a:spcBef>
              <a:buNone/>
            </a:pPr>
            <a:r>
              <a:rPr lang="ru-RU" sz="1600" b="1" i="1" dirty="0" smtClean="0">
                <a:latin typeface="Times New Roman" pitchFamily="18" charset="0"/>
                <a:cs typeface="Times New Roman" pitchFamily="18" charset="0"/>
              </a:rPr>
              <a:t>в) картой воспользовались мошенники.</a:t>
            </a:r>
            <a:endParaRPr lang="ru-RU" sz="1600" b="1" i="1" dirty="0">
              <a:latin typeface="Times New Roman" pitchFamily="18" charset="0"/>
              <a:cs typeface="Times New Roman" pitchFamily="18" charset="0"/>
            </a:endParaRPr>
          </a:p>
          <a:p>
            <a:pPr>
              <a:buNone/>
            </a:pPr>
            <a:r>
              <a:rPr lang="ru-RU" sz="1600" b="1" i="1" dirty="0" smtClean="0">
                <a:solidFill>
                  <a:srgbClr val="C00000"/>
                </a:solidFill>
                <a:latin typeface="Times New Roman" pitchFamily="18" charset="0"/>
                <a:cs typeface="Times New Roman" pitchFamily="18" charset="0"/>
              </a:rPr>
              <a:t>Что нужно сделать в такой ситуации?</a:t>
            </a:r>
          </a:p>
          <a:p>
            <a:pPr>
              <a:buNone/>
            </a:pPr>
            <a:r>
              <a:rPr lang="ru-RU" sz="1600" b="1" i="1" dirty="0" smtClean="0">
                <a:latin typeface="Times New Roman" pitchFamily="18" charset="0"/>
                <a:cs typeface="Times New Roman" pitchFamily="18" charset="0"/>
              </a:rPr>
              <a:t>а)обратиться с чеком в свой банк и подтвердить, что покупка была совершена только один раз;</a:t>
            </a:r>
          </a:p>
          <a:p>
            <a:pPr>
              <a:buNone/>
            </a:pPr>
            <a:r>
              <a:rPr lang="ru-RU" sz="1600" b="1" i="1" dirty="0" smtClean="0">
                <a:latin typeface="Times New Roman" pitchFamily="18" charset="0"/>
                <a:cs typeface="Times New Roman" pitchFamily="18" charset="0"/>
              </a:rPr>
              <a:t>б)обратиться с чеком в магазин, где совершена покупка и потребовать возврата средств;</a:t>
            </a:r>
          </a:p>
          <a:p>
            <a:pPr>
              <a:buNone/>
            </a:pPr>
            <a:r>
              <a:rPr lang="ru-RU" sz="1600" b="1" i="1" dirty="0" smtClean="0">
                <a:latin typeface="Times New Roman" pitchFamily="18" charset="0"/>
                <a:cs typeface="Times New Roman" pitchFamily="18" charset="0"/>
              </a:rPr>
              <a:t>в)обратиться с чеком в банк, обслуживающий магазин, и попросить отменить операцию;</a:t>
            </a:r>
          </a:p>
          <a:p>
            <a:pPr>
              <a:buNone/>
            </a:pPr>
            <a:r>
              <a:rPr lang="ru-RU" sz="1600" b="1" i="1" dirty="0" smtClean="0">
                <a:latin typeface="Times New Roman" pitchFamily="18" charset="0"/>
                <a:cs typeface="Times New Roman" pitchFamily="18" charset="0"/>
              </a:rPr>
              <a:t>г)немедленно обратиться в свой банк для блокировки карты во избежание дальнейших мошеннических списаний.</a:t>
            </a:r>
            <a:endParaRPr lang="ru-RU" sz="1600" b="1" i="1" dirty="0">
              <a:latin typeface="Times New Roman" pitchFamily="18" charset="0"/>
              <a:cs typeface="Times New Roman" pitchFamily="18" charset="0"/>
            </a:endParaRPr>
          </a:p>
        </p:txBody>
      </p:sp>
      <p:sp>
        <p:nvSpPr>
          <p:cNvPr id="4" name="Номер слайда 3"/>
          <p:cNvSpPr>
            <a:spLocks noGrp="1"/>
          </p:cNvSpPr>
          <p:nvPr>
            <p:ph type="sldNum" sz="quarter" idx="4"/>
          </p:nvPr>
        </p:nvSpPr>
        <p:spPr/>
        <p:txBody>
          <a:bodyPr/>
          <a:lstStyle/>
          <a:p>
            <a:fld id="{29F2819D-2B2B-4DC5-A857-2DF8AC454D33}" type="slidenum">
              <a:rPr lang="ru-RU" smtClean="0"/>
              <a:pPr/>
              <a:t>8</a:t>
            </a:fld>
            <a:endParaRPr lang="ru-RU" dirty="0"/>
          </a:p>
        </p:txBody>
      </p:sp>
      <p:sp>
        <p:nvSpPr>
          <p:cNvPr id="5" name="Текст 4"/>
          <p:cNvSpPr>
            <a:spLocks noGrp="1"/>
          </p:cNvSpPr>
          <p:nvPr>
            <p:ph type="body" sz="quarter" idx="13"/>
          </p:nvPr>
        </p:nvSpPr>
        <p:spPr/>
        <p:txBody>
          <a:bodyPr/>
          <a:lstStyle/>
          <a:p>
            <a:endParaRPr lang="ru-RU" sz="2500" dirty="0">
              <a:solidFill>
                <a:schemeClr val="bg1">
                  <a:lumMod val="50000"/>
                </a:schemeClr>
              </a:solidFill>
            </a:endParaRPr>
          </a:p>
        </p:txBody>
      </p:sp>
      <p:pic>
        <p:nvPicPr>
          <p:cNvPr id="4098" name="Picture 2" descr="ÐÐ°ÑÑÐ¸Ð½ÐºÐ¸ Ð¿Ð¾ Ð·Ð°Ð¿ÑÐ¾ÑÑ Ð³ÑÑÑÑÐ½Ð°Ñ Ð´ÐµÐ²ÑÑÐºÐ° png"/>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142845" y="642919"/>
            <a:ext cx="2205130" cy="3000396"/>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1370909072"/>
      </p:ext>
    </p:extLst>
  </p:cSld>
  <p:clrMapOvr>
    <a:masterClrMapping/>
  </p:clrMapOvr>
  <p:transition advClick="0"/>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Текст 1"/>
          <p:cNvSpPr>
            <a:spLocks noGrp="1"/>
          </p:cNvSpPr>
          <p:nvPr>
            <p:ph type="body" sz="quarter" idx="10"/>
          </p:nvPr>
        </p:nvSpPr>
        <p:spPr>
          <a:xfrm>
            <a:off x="1704998" y="142852"/>
            <a:ext cx="5864323" cy="729513"/>
          </a:xfrm>
        </p:spPr>
        <p:txBody>
          <a:bodyPr>
            <a:normAutofit/>
          </a:bodyPr>
          <a:lstStyle/>
          <a:p>
            <a:pPr algn="ctr">
              <a:buNone/>
            </a:pPr>
            <a:r>
              <a:rPr lang="ru-RU" b="1" i="1" dirty="0" smtClean="0">
                <a:solidFill>
                  <a:schemeClr val="accent2"/>
                </a:solidFill>
                <a:latin typeface="Times New Roman" pitchFamily="18" charset="0"/>
                <a:cs typeface="Times New Roman" pitchFamily="18" charset="0"/>
              </a:rPr>
              <a:t>Защита банковской карты</a:t>
            </a:r>
          </a:p>
          <a:p>
            <a:endParaRPr lang="ru-RU" dirty="0"/>
          </a:p>
        </p:txBody>
      </p:sp>
      <p:sp>
        <p:nvSpPr>
          <p:cNvPr id="3" name="Текст 2"/>
          <p:cNvSpPr>
            <a:spLocks noGrp="1"/>
          </p:cNvSpPr>
          <p:nvPr>
            <p:ph type="body" sz="quarter" idx="11"/>
          </p:nvPr>
        </p:nvSpPr>
        <p:spPr>
          <a:xfrm>
            <a:off x="631230" y="928670"/>
            <a:ext cx="8374137" cy="5643602"/>
          </a:xfrm>
        </p:spPr>
        <p:txBody>
          <a:bodyPr/>
          <a:lstStyle/>
          <a:p>
            <a:pPr algn="just">
              <a:buNone/>
            </a:pPr>
            <a:r>
              <a:rPr lang="ru-RU" sz="2100" i="1" dirty="0" smtClean="0">
                <a:latin typeface="Times New Roman" pitchFamily="18" charset="0"/>
                <a:cs typeface="Times New Roman" pitchFamily="18" charset="0"/>
              </a:rPr>
              <a:t>           В последнее время  Андрей совершал много покупок и оплачивал их с помощью карты. Этим утром он получил </a:t>
            </a:r>
            <a:r>
              <a:rPr lang="ru-RU" sz="2100" i="1" dirty="0" err="1" smtClean="0">
                <a:latin typeface="Times New Roman" pitchFamily="18" charset="0"/>
                <a:cs typeface="Times New Roman" pitchFamily="18" charset="0"/>
              </a:rPr>
              <a:t>СМС-сообщение</a:t>
            </a:r>
            <a:r>
              <a:rPr lang="ru-RU" sz="2100" i="1" dirty="0" smtClean="0">
                <a:latin typeface="Times New Roman" pitchFamily="18" charset="0"/>
                <a:cs typeface="Times New Roman" pitchFamily="18" charset="0"/>
              </a:rPr>
              <a:t> о списании крупной суммы, хотя сегодня он ничего не покупал. Андрей решил зайти в личный кабинет интернет-банка и проверить состояние счета, и с удивлением обнаружил, что пароль не подходит. Пока он пытался вспомнить пароль и писал в </a:t>
            </a:r>
            <a:r>
              <a:rPr lang="ru-RU" sz="2100" i="1" dirty="0" err="1" smtClean="0">
                <a:latin typeface="Times New Roman" pitchFamily="18" charset="0"/>
                <a:cs typeface="Times New Roman" pitchFamily="18" charset="0"/>
              </a:rPr>
              <a:t>техподдержку</a:t>
            </a:r>
            <a:r>
              <a:rPr lang="ru-RU" sz="2100" i="1" dirty="0" smtClean="0">
                <a:latin typeface="Times New Roman" pitchFamily="18" charset="0"/>
                <a:cs typeface="Times New Roman" pitchFamily="18" charset="0"/>
              </a:rPr>
              <a:t> банка, чтобы решить проблему со входом в личный кабинет, с его карты произошло еще несколько списаний.</a:t>
            </a:r>
          </a:p>
          <a:p>
            <a:pPr>
              <a:buNone/>
            </a:pPr>
            <a:endParaRPr lang="ru-RU" sz="2100" i="1" dirty="0" smtClean="0">
              <a:latin typeface="Times New Roman" pitchFamily="18" charset="0"/>
              <a:cs typeface="Times New Roman" pitchFamily="18" charset="0"/>
            </a:endParaRPr>
          </a:p>
          <a:p>
            <a:pPr>
              <a:buNone/>
            </a:pPr>
            <a:r>
              <a:rPr lang="ru-RU" sz="2100" b="1" i="1" dirty="0" smtClean="0">
                <a:solidFill>
                  <a:srgbClr val="C00000"/>
                </a:solidFill>
                <a:latin typeface="Times New Roman" pitchFamily="18" charset="0"/>
                <a:cs typeface="Times New Roman" pitchFamily="18" charset="0"/>
              </a:rPr>
              <a:t>В чем  главная ошибка Андрея в этой ситуации?</a:t>
            </a:r>
            <a:endParaRPr lang="ru-RU" sz="2100" b="1" i="1" dirty="0">
              <a:solidFill>
                <a:srgbClr val="C00000"/>
              </a:solidFill>
              <a:latin typeface="Times New Roman" pitchFamily="18" charset="0"/>
              <a:cs typeface="Times New Roman" pitchFamily="18" charset="0"/>
            </a:endParaRPr>
          </a:p>
        </p:txBody>
      </p:sp>
      <p:sp>
        <p:nvSpPr>
          <p:cNvPr id="4" name="Номер слайда 3"/>
          <p:cNvSpPr>
            <a:spLocks noGrp="1"/>
          </p:cNvSpPr>
          <p:nvPr>
            <p:ph type="sldNum" sz="quarter" idx="4"/>
          </p:nvPr>
        </p:nvSpPr>
        <p:spPr/>
        <p:txBody>
          <a:bodyPr/>
          <a:lstStyle/>
          <a:p>
            <a:fld id="{29F2819D-2B2B-4DC5-A857-2DF8AC454D33}" type="slidenum">
              <a:rPr lang="ru-RU" smtClean="0"/>
              <a:pPr/>
              <a:t>9</a:t>
            </a:fld>
            <a:endParaRPr lang="ru-RU" dirty="0"/>
          </a:p>
        </p:txBody>
      </p:sp>
      <p:sp>
        <p:nvSpPr>
          <p:cNvPr id="5" name="Текст 4"/>
          <p:cNvSpPr>
            <a:spLocks noGrp="1"/>
          </p:cNvSpPr>
          <p:nvPr>
            <p:ph type="body" sz="quarter" idx="13"/>
          </p:nvPr>
        </p:nvSpPr>
        <p:spPr/>
        <p:txBody>
          <a:bodyPr/>
          <a:lstStyle/>
          <a:p>
            <a:endParaRPr lang="ru-RU" sz="2500" dirty="0">
              <a:solidFill>
                <a:schemeClr val="bg1">
                  <a:lumMod val="50000"/>
                </a:schemeClr>
              </a:solidFill>
            </a:endParaRPr>
          </a:p>
        </p:txBody>
      </p:sp>
      <p:pic>
        <p:nvPicPr>
          <p:cNvPr id="5124" name="Picture 4" descr="https://img-fotki.yandex.ru/get/15591/126673689.164/0_f3791_87e43787_orig.jpg"/>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5927302" y="3624891"/>
            <a:ext cx="3025773" cy="2742471"/>
          </a:xfrm>
          <a:prstGeom prst="rect">
            <a:avLst/>
          </a:prstGeom>
          <a:noFill/>
          <a:extLst>
            <a:ext uri="{909E8E84-426E-40DD-AFC4-6F175D3DCCD1}">
              <a14:hiddenFill xmlns="" xmlns:a14="http://schemas.microsoft.com/office/drawing/2010/main">
                <a:solidFill>
                  <a:srgbClr val="FFFFFF"/>
                </a:solidFill>
              </a14:hiddenFill>
            </a:ext>
          </a:extLst>
        </p:spPr>
      </p:pic>
    </p:spTree>
    <p:extLst>
      <p:ext uri="{BB962C8B-B14F-4D97-AF65-F5344CB8AC3E}">
        <p14:creationId xmlns="" xmlns:p14="http://schemas.microsoft.com/office/powerpoint/2010/main" val="3484250280"/>
      </p:ext>
    </p:extLst>
  </p:cSld>
  <p:clrMapOvr>
    <a:masterClrMapping/>
  </p:clrMapOvr>
  <p:transition advClick="0"/>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512</TotalTime>
  <Words>1040</Words>
  <Application>Microsoft Office PowerPoint</Application>
  <PresentationFormat>Экран (4:3)</PresentationFormat>
  <Paragraphs>123</Paragraphs>
  <Slides>15</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15</vt:i4>
      </vt:variant>
    </vt:vector>
  </HeadingPairs>
  <TitlesOfParts>
    <vt:vector size="16" baseType="lpstr">
      <vt:lpstr>Тема Office</vt:lpstr>
      <vt:lpstr>Республиканский конкурс методических разработок по финансовой грамотности для педагогических работников образовательных организаций «Лучший урок по финансовой грамотности» </vt:lpstr>
      <vt:lpstr>Тема урока: «Банковская карта:  что важно знать?»</vt:lpstr>
      <vt:lpstr>Банковская карта и ее особенности</vt:lpstr>
      <vt:lpstr>Слайд 4</vt:lpstr>
      <vt:lpstr>Слайд 5</vt:lpstr>
      <vt:lpstr>Виды банковских карт </vt:lpstr>
      <vt:lpstr>Слайд 7</vt:lpstr>
      <vt:lpstr>Слайд 8</vt:lpstr>
      <vt:lpstr>Слайд 9</vt:lpstr>
      <vt:lpstr>Слайд 10</vt:lpstr>
      <vt:lpstr>Как действовать,  если запрашивают данные карты</vt:lpstr>
      <vt:lpstr>Как действовать,  если запрашивают данные карты</vt:lpstr>
      <vt:lpstr>Лайфхаки при использовании банковской карты </vt:lpstr>
      <vt:lpstr>Решаем задачи</vt:lpstr>
      <vt:lpstr>Что важно знать  о банковских картах?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ПК</dc:creator>
  <cp:lastModifiedBy>111</cp:lastModifiedBy>
  <cp:revision>54</cp:revision>
  <dcterms:created xsi:type="dcterms:W3CDTF">2019-10-17T15:35:31Z</dcterms:created>
  <dcterms:modified xsi:type="dcterms:W3CDTF">2022-10-19T22:39:06Z</dcterms:modified>
</cp:coreProperties>
</file>