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58" r:id="rId4"/>
    <p:sldId id="267" r:id="rId5"/>
    <p:sldId id="257" r:id="rId6"/>
    <p:sldId id="261" r:id="rId7"/>
    <p:sldId id="268" r:id="rId8"/>
    <p:sldId id="260" r:id="rId9"/>
    <p:sldId id="269" r:id="rId10"/>
    <p:sldId id="270" r:id="rId11"/>
    <p:sldId id="271" r:id="rId12"/>
    <p:sldId id="272" r:id="rId13"/>
    <p:sldId id="273" r:id="rId14"/>
    <p:sldId id="262" r:id="rId15"/>
    <p:sldId id="263" r:id="rId16"/>
    <p:sldId id="266" r:id="rId17"/>
    <p:sldId id="27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12E03"/>
    <a:srgbClr val="663300"/>
    <a:srgbClr val="924B16"/>
    <a:srgbClr val="1D0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3321-6936-4152-8818-4548E87AABB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9A0A4-B7F4-4B67-A573-6CC9B6AF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A0A4-B7F4-4B67-A573-6CC9B6AF1EB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1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C438C-B5C2-4C7C-A74A-2244795DCE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1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5E5B09-4AEA-40FA-ABAD-86D59954980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B2ADFE-2FEB-4189-80C8-59AE96667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2fonovaya_-_dlya_video_(xMusic.me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86;&#1085;&#1082;&#1091;&#1088;&#1089;&#1099;\&#1082;&#1086;&#1085;&#1082;&#1091;&#1088;&#1089;%20&#1084;&#1072;&#1089;&#1090;&#1077;&#1088;%20&#1082;&#1083;&#1072;&#1089;&#1089;\&#1050;&#1091;&#1088;&#1086;&#1095;&#1082;&#1080;&#1085;&#1072;%20&#1053;&#1072;&#1090;&#1072;&#1083;&#1100;&#1103;%20&#1042;&#1083;&#1072;&#1076;&#1080;&#1084;&#1080;&#1088;&#1086;&#1074;&#1085;&#1072;\&#1053;&#1086;&#1074;&#1072;&#1103;%20&#1087;&#1072;&#1087;&#1082;&#1072;\&#1090;&#1088;&#1077;&#1082;%202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1.mp3" TargetMode="Externa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31b8a639dc9ffa1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31b8a639dc9ffa1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&#1090;&#1088;&#1077;&#1082;%201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hyperlink" Target="http://ru.wikipedia.org/wiki/%D0%A4%D0%B0%D0%B9%D0%BB:Mart_levitan.jpg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%20&#1090;&#1077;&#1083;&#1100;\&#1056;&#1072;&#1073;&#1086;&#1095;&#1080;&#1081;%20&#1089;&#1090;&#1086;&#1083;\&#1082;&#1091;&#1088;&#1086;&#1095;&#1082;&#1080;&#1085;&#1072;\&#1084;&#1072;&#1089;&#1090;&#1077;&#1088;%20&#1082;&#1083;&#1072;&#1089;&#1089;%2023.08.06\1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 тель\Рабочий стол\мастер класс\3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923925"/>
            <a:ext cx="12192000" cy="8705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28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«Кофейная акварель»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в технике гризайль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2fonovaya_-_dlya_video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14364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Автор:     Курочкина Наталья Владимировна,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              учитель искусства  МОУ «СОШ №41» 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ndara" pitchFamily="34" charset="0"/>
              </a:rPr>
              <a:t>1.Приступаем. Сначала фон. Бумагу увлажняем чистой водой, а затем широкой кистью или кусочком ватного диска  наносим кофе довольно равномерно.</a:t>
            </a:r>
          </a:p>
          <a:p>
            <a:r>
              <a:rPr lang="ru-RU" sz="2000" b="1" dirty="0" smtClean="0">
                <a:latin typeface="Candara" pitchFamily="34" charset="0"/>
              </a:rPr>
              <a:t>2. Немного подождём, пока фон чуть подсохнет. Теперь в самых общих чертах, пятнами, обозначаем композицию картины. Работу ведем поэтапно: от светлого к тёмному, от общего к частному. Всё больше деталей и насыщенности тоном. </a:t>
            </a:r>
            <a:br>
              <a:rPr lang="ru-RU" sz="2000" b="1" dirty="0" smtClean="0">
                <a:latin typeface="Candara" pitchFamily="34" charset="0"/>
              </a:rPr>
            </a:br>
            <a:r>
              <a:rPr lang="ru-RU" sz="2000" b="1" dirty="0" smtClean="0">
                <a:latin typeface="Candara" pitchFamily="34" charset="0"/>
              </a:rPr>
              <a:t>Последняя прорисовка идёт тонкой кистью по высохшему рисунку. </a:t>
            </a:r>
          </a:p>
          <a:p>
            <a:r>
              <a:rPr lang="ru-RU" sz="2000" b="1" dirty="0" smtClean="0">
                <a:latin typeface="Candara" pitchFamily="34" charset="0"/>
              </a:rPr>
              <a:t>3.</a:t>
            </a:r>
            <a:r>
              <a:rPr lang="ru-RU" sz="2000" b="1" u="sng" dirty="0" smtClean="0">
                <a:latin typeface="Candara" pitchFamily="34" charset="0"/>
              </a:rPr>
              <a:t> </a:t>
            </a:r>
            <a:r>
              <a:rPr lang="ru-RU" sz="2000" b="1" dirty="0" smtClean="0">
                <a:latin typeface="Candara" pitchFamily="34" charset="0"/>
              </a:rPr>
              <a:t>Показ работы кистью. Чтобы создать тонкие пружинящие линии, нужно надавить кистью на бумагу, затем поднять на самое острие кончика и проводить линию.</a:t>
            </a:r>
          </a:p>
          <a:p>
            <a:r>
              <a:rPr lang="ru-RU" sz="2000" b="1" dirty="0" smtClean="0">
                <a:latin typeface="Candara" pitchFamily="34" charset="0"/>
              </a:rPr>
              <a:t>Чтобы нарисовать цельную точку, нужно нажать кончиком кисти на бумагу, повернуть ее большим пальцем  и получится цельная точка.</a:t>
            </a:r>
          </a:p>
          <a:p>
            <a:r>
              <a:rPr lang="ru-RU" sz="2000" b="1" dirty="0" smtClean="0">
                <a:latin typeface="Candara" pitchFamily="34" charset="0"/>
              </a:rPr>
              <a:t>Чтобы нарисовать толстую линию, нужно сильнее нажимать на кисть.</a:t>
            </a:r>
          </a:p>
          <a:p>
            <a:pPr>
              <a:buNone/>
            </a:pPr>
            <a:r>
              <a:rPr lang="ru-RU" sz="2000" b="1" dirty="0" smtClean="0">
                <a:latin typeface="Candara" pitchFamily="34" charset="0"/>
              </a:rPr>
              <a:t>       4. Выбор сюжета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42470" r="80283" b="7684"/>
          <a:stretch/>
        </p:blipFill>
        <p:spPr>
          <a:xfrm>
            <a:off x="285719" y="285728"/>
            <a:ext cx="2853595" cy="6072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336" r="29738" b="34105"/>
          <a:stretch/>
        </p:blipFill>
        <p:spPr>
          <a:xfrm>
            <a:off x="3286116" y="285728"/>
            <a:ext cx="2571768" cy="6072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13600" r="84198" b="6194"/>
          <a:stretch/>
        </p:blipFill>
        <p:spPr>
          <a:xfrm>
            <a:off x="5929322" y="285728"/>
            <a:ext cx="2786082" cy="6072230"/>
          </a:xfrm>
          <a:prstGeom prst="rect">
            <a:avLst/>
          </a:prstGeom>
        </p:spPr>
      </p:pic>
      <p:pic>
        <p:nvPicPr>
          <p:cNvPr id="8" name="трек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6419848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31b8a639dc9ffa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63" y="6357938"/>
            <a:ext cx="304800" cy="304800"/>
          </a:xfrm>
          <a:prstGeom prst="rect">
            <a:avLst/>
          </a:prstGeom>
        </p:spPr>
      </p:pic>
      <p:pic>
        <p:nvPicPr>
          <p:cNvPr id="1026" name="Picture 2" descr="http://cs3.livemaster.ru/zhurnalfoto/0/9/8/131118114940.jpg"/>
          <p:cNvPicPr>
            <a:picLocks noChangeAspect="1" noChangeArrowheads="1"/>
          </p:cNvPicPr>
          <p:nvPr/>
        </p:nvPicPr>
        <p:blipFill>
          <a:blip r:embed="rId5" cstate="print"/>
          <a:srcRect l="5906" t="10417" r="7873" b="25925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028" name="Picture 4" descr="http://cs3.livemaster.ru/zhurnalfoto/1/f/e/131118114941.jpg"/>
          <p:cNvPicPr>
            <a:picLocks noChangeAspect="1" noChangeArrowheads="1"/>
          </p:cNvPicPr>
          <p:nvPr/>
        </p:nvPicPr>
        <p:blipFill>
          <a:blip r:embed="rId6" cstate="print"/>
          <a:srcRect r="6104" b="12927"/>
          <a:stretch>
            <a:fillRect/>
          </a:stretch>
        </p:blipFill>
        <p:spPr bwMode="auto">
          <a:xfrm>
            <a:off x="4643438" y="0"/>
            <a:ext cx="4500562" cy="671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500702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Показ этапа работы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Фото с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веб-камеры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7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201_114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357454" cy="2934273"/>
          </a:xfrm>
        </p:spPr>
      </p:pic>
      <p:pic>
        <p:nvPicPr>
          <p:cNvPr id="5" name="Рисунок 4" descr="20151201_114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85728"/>
            <a:ext cx="2813391" cy="3000396"/>
          </a:xfrm>
          <a:prstGeom prst="rect">
            <a:avLst/>
          </a:prstGeom>
        </p:spPr>
      </p:pic>
      <p:pic>
        <p:nvPicPr>
          <p:cNvPr id="6" name="Рисунок 5" descr="20151201_114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00439"/>
            <a:ext cx="2857520" cy="3071834"/>
          </a:xfrm>
          <a:prstGeom prst="rect">
            <a:avLst/>
          </a:prstGeom>
        </p:spPr>
      </p:pic>
      <p:pic>
        <p:nvPicPr>
          <p:cNvPr id="7" name="Рисунок 6" descr="20151201_114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28604"/>
            <a:ext cx="2714644" cy="2710444"/>
          </a:xfrm>
          <a:prstGeom prst="rect">
            <a:avLst/>
          </a:prstGeom>
        </p:spPr>
      </p:pic>
      <p:pic>
        <p:nvPicPr>
          <p:cNvPr id="8" name="Рисунок 7" descr="20151201_1146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9000"/>
            <a:ext cx="535025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 тель\Рабочий стол\мастер класс\Курочкина\DSCN3238.JPG"/>
          <p:cNvPicPr>
            <a:picLocks noChangeAspect="1" noChangeArrowheads="1"/>
          </p:cNvPicPr>
          <p:nvPr/>
        </p:nvPicPr>
        <p:blipFill>
          <a:blip r:embed="rId2" cstate="print"/>
          <a:srcRect r="-24591" b="-20201"/>
          <a:stretch>
            <a:fillRect/>
          </a:stretch>
        </p:blipFill>
        <p:spPr bwMode="auto">
          <a:xfrm>
            <a:off x="0" y="0"/>
            <a:ext cx="5429288" cy="3929090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 тель\Рабочий стол\мастер класс\Курочкина\DSCN32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500" b="21999"/>
          <a:stretch>
            <a:fillRect/>
          </a:stretch>
        </p:blipFill>
        <p:spPr bwMode="auto">
          <a:xfrm>
            <a:off x="0" y="3286123"/>
            <a:ext cx="4429124" cy="3571877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 тель\Рабочий стол\мастер класс\Курочкина\DSCN3234.JPG"/>
          <p:cNvPicPr>
            <a:picLocks noChangeAspect="1" noChangeArrowheads="1"/>
          </p:cNvPicPr>
          <p:nvPr/>
        </p:nvPicPr>
        <p:blipFill>
          <a:blip r:embed="rId4" cstate="print"/>
          <a:srcRect l="10316" t="5501" r="14373" b="18857"/>
          <a:stretch>
            <a:fillRect/>
          </a:stretch>
        </p:blipFill>
        <p:spPr bwMode="auto">
          <a:xfrm>
            <a:off x="4429124" y="3286124"/>
            <a:ext cx="4714876" cy="3571876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 тель\Рабочий стол\мастер класс\Курочкина\DSCN3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-сен.-кофе-Бабочки.jpg"/>
          <p:cNvPicPr>
            <a:picLocks noGrp="1" noChangeAspect="1"/>
          </p:cNvPicPr>
          <p:nvPr>
            <p:ph idx="1"/>
          </p:nvPr>
        </p:nvPicPr>
        <p:blipFill>
          <a:blip r:embed="rId2"/>
          <a:srcRect r="7519" b="1361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51613_kofe1a.jpg"/>
          <p:cNvPicPr>
            <a:picLocks noChangeAspect="1"/>
          </p:cNvPicPr>
          <p:nvPr/>
        </p:nvPicPr>
        <p:blipFill>
          <a:blip r:embed="rId3"/>
          <a:srcRect r="7327" b="81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1613_kofe2a.jpg"/>
          <p:cNvPicPr>
            <a:picLocks noChangeAspect="1"/>
          </p:cNvPicPr>
          <p:nvPr/>
        </p:nvPicPr>
        <p:blipFill>
          <a:blip r:embed="rId4"/>
          <a:srcRect r="5882" b="98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070575.jpg"/>
          <p:cNvPicPr>
            <a:picLocks noChangeAspect="1"/>
          </p:cNvPicPr>
          <p:nvPr/>
        </p:nvPicPr>
        <p:blipFill>
          <a:blip r:embed="rId5"/>
          <a:srcRect r="1673" b="3703"/>
          <a:stretch>
            <a:fillRect/>
          </a:stretch>
        </p:blipFill>
        <p:spPr>
          <a:xfrm>
            <a:off x="0" y="0"/>
            <a:ext cx="9117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3.livemaster.ru/zhurnalfoto/0/9/8/131118114940.jpg"/>
          <p:cNvPicPr>
            <a:picLocks noChangeAspect="1" noChangeArrowheads="1"/>
          </p:cNvPicPr>
          <p:nvPr/>
        </p:nvPicPr>
        <p:blipFill>
          <a:blip r:embed="rId3"/>
          <a:srcRect l="5906" t="10417" r="7873" b="25925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028" name="Picture 4" descr="http://cs3.livemaster.ru/zhurnalfoto/1/f/e/131118114941.jpg"/>
          <p:cNvPicPr>
            <a:picLocks noChangeAspect="1" noChangeArrowheads="1"/>
          </p:cNvPicPr>
          <p:nvPr/>
        </p:nvPicPr>
        <p:blipFill>
          <a:blip r:embed="rId4"/>
          <a:srcRect r="6104" b="12927"/>
          <a:stretch>
            <a:fillRect/>
          </a:stretch>
        </p:blipFill>
        <p:spPr bwMode="auto">
          <a:xfrm>
            <a:off x="4643438" y="0"/>
            <a:ext cx="4500562" cy="6715148"/>
          </a:xfrm>
          <a:prstGeom prst="rect">
            <a:avLst/>
          </a:prstGeom>
          <a:noFill/>
        </p:spPr>
      </p:pic>
      <p:pic>
        <p:nvPicPr>
          <p:cNvPr id="6" name="31b8a639dc9ffa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192.168.0.42\учителя\39. Курочкина Наталья Владимировна\Чайно-кофейный микс\DSC_1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48382" cy="2967036"/>
          </a:xfrm>
          <a:prstGeom prst="rect">
            <a:avLst/>
          </a:prstGeom>
          <a:noFill/>
        </p:spPr>
      </p:pic>
      <p:pic>
        <p:nvPicPr>
          <p:cNvPr id="1027" name="Picture 3" descr="\\192.168.0.42\учителя\39. Курочкина Наталья Владимировна\Чайно-кофейный микс\DSC_10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603" y="214290"/>
            <a:ext cx="4498397" cy="3000396"/>
          </a:xfrm>
          <a:prstGeom prst="rect">
            <a:avLst/>
          </a:prstGeom>
          <a:noFill/>
        </p:spPr>
      </p:pic>
      <p:pic>
        <p:nvPicPr>
          <p:cNvPr id="1028" name="Picture 4" descr="\\192.168.0.42\учителя\39. Курочкина Наталья Владимировна\Чайно-кофейный микс\DSC_1055.JPG"/>
          <p:cNvPicPr>
            <a:picLocks noChangeAspect="1" noChangeArrowheads="1"/>
          </p:cNvPicPr>
          <p:nvPr/>
        </p:nvPicPr>
        <p:blipFill>
          <a:blip r:embed="rId4"/>
          <a:srcRect l="13642" t="13636" r="12078" b="9090"/>
          <a:stretch>
            <a:fillRect/>
          </a:stretch>
        </p:blipFill>
        <p:spPr bwMode="auto">
          <a:xfrm>
            <a:off x="142844" y="3357562"/>
            <a:ext cx="4530010" cy="3143272"/>
          </a:xfrm>
          <a:prstGeom prst="rect">
            <a:avLst/>
          </a:prstGeom>
          <a:noFill/>
        </p:spPr>
      </p:pic>
      <p:pic>
        <p:nvPicPr>
          <p:cNvPr id="1029" name="Picture 5" descr="\\192.168.0.42\учителя\39. Курочкина Наталья Владимировна\Чайно-кофейный микс\DSC_1057.JPG"/>
          <p:cNvPicPr>
            <a:picLocks noChangeAspect="1" noChangeArrowheads="1"/>
          </p:cNvPicPr>
          <p:nvPr/>
        </p:nvPicPr>
        <p:blipFill>
          <a:blip r:embed="rId5"/>
          <a:srcRect l="7519" t="4978" r="8252" b="8272"/>
          <a:stretch>
            <a:fillRect/>
          </a:stretch>
        </p:blipFill>
        <p:spPr bwMode="auto">
          <a:xfrm>
            <a:off x="4786314" y="3500438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" name="Содержимое 3" descr="4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" y="0"/>
            <a:ext cx="9141195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14876" y="642918"/>
            <a:ext cx="44291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i="1" dirty="0" smtClean="0">
                <a:solidFill>
                  <a:srgbClr val="800000"/>
                </a:solidFill>
              </a:rPr>
              <a:t>Желание </a:t>
            </a:r>
          </a:p>
          <a:p>
            <a:pPr algn="ctr"/>
            <a:r>
              <a:rPr lang="ru-RU" sz="3600" i="1" dirty="0" smtClean="0">
                <a:solidFill>
                  <a:srgbClr val="800000"/>
                </a:solidFill>
              </a:rPr>
              <a:t>экспериментировать </a:t>
            </a:r>
          </a:p>
          <a:p>
            <a:pPr algn="ctr"/>
            <a:r>
              <a:rPr lang="ru-RU" sz="3600" i="1" dirty="0" smtClean="0">
                <a:solidFill>
                  <a:srgbClr val="800000"/>
                </a:solidFill>
              </a:rPr>
              <a:t>и </a:t>
            </a:r>
          </a:p>
          <a:p>
            <a:pPr algn="ctr"/>
            <a:r>
              <a:rPr lang="ru-RU" sz="3600" i="1" dirty="0" smtClean="0">
                <a:solidFill>
                  <a:srgbClr val="800000"/>
                </a:solidFill>
              </a:rPr>
              <a:t>творческое настроение </a:t>
            </a:r>
          </a:p>
          <a:p>
            <a:pPr algn="ctr"/>
            <a:r>
              <a:rPr lang="ru-RU" sz="3600" i="1" dirty="0" smtClean="0">
                <a:solidFill>
                  <a:srgbClr val="800000"/>
                </a:solidFill>
              </a:rPr>
              <a:t>в помощь</a:t>
            </a:r>
            <a:endParaRPr lang="ru-RU" sz="36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rgbClr val="612E03"/>
                </a:solidFill>
              </a:rPr>
              <a:t>Развитие творческого воображения детей является неотъемлемым компонентом любой формы творческой деятельности ребенка, его поведения в целом.</a:t>
            </a:r>
          </a:p>
          <a:p>
            <a:endParaRPr lang="ru-RU" sz="9600" b="1" i="1" dirty="0" smtClean="0">
              <a:solidFill>
                <a:srgbClr val="612E03"/>
              </a:solidFill>
            </a:endParaRPr>
          </a:p>
          <a:p>
            <a:r>
              <a:rPr lang="ru-RU" sz="9600" b="1" i="1" dirty="0" smtClean="0">
                <a:solidFill>
                  <a:srgbClr val="663300"/>
                </a:solidFill>
              </a:rPr>
              <a:t>Нетрадиционные техники — это толчок к развитию воображения, творчества, проявлению самостоятельности, инициативы, выражения индивидуальности. Термин «нетрадиционный» подразумевает использование материалов, инструментов, способов рисования, которые не являются общепринятыми, традиционными, широко известными.</a:t>
            </a:r>
          </a:p>
          <a:p>
            <a:endParaRPr lang="ru-RU" sz="9600" b="1" i="1" dirty="0" smtClean="0">
              <a:solidFill>
                <a:srgbClr val="663300"/>
              </a:solidFill>
            </a:endParaRPr>
          </a:p>
          <a:p>
            <a:r>
              <a:rPr lang="ru-RU" sz="9600" b="1" i="1" dirty="0" smtClean="0">
                <a:solidFill>
                  <a:srgbClr val="663300"/>
                </a:solidFill>
              </a:rPr>
              <a:t>Работа с нетрадиционными техниками изображения стимулирует положительную мотивацию, вызывает радостное настроение, снимает страх перед процессом рисования, является важнейшим средством эстетического воспитания.</a:t>
            </a:r>
            <a:br>
              <a:rPr lang="ru-RU" sz="9600" b="1" i="1" dirty="0" smtClean="0">
                <a:solidFill>
                  <a:srgbClr val="663300"/>
                </a:solidFill>
              </a:rPr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i="1" dirty="0" smtClean="0"/>
              <a:t/>
            </a:r>
            <a:br>
              <a:rPr lang="ru-RU" sz="9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Учи тель\Рабочий стол\мастер класс\24-сен.-кофе-Бабочки.jpg"/>
          <p:cNvPicPr>
            <a:picLocks noChangeAspect="1" noChangeArrowheads="1"/>
          </p:cNvPicPr>
          <p:nvPr/>
        </p:nvPicPr>
        <p:blipFill>
          <a:blip r:embed="rId3">
            <a:lum bright="65000" contrast="66000"/>
          </a:blip>
          <a:srcRect/>
          <a:stretch>
            <a:fillRect/>
          </a:stretch>
        </p:blipFill>
        <p:spPr bwMode="auto">
          <a:xfrm>
            <a:off x="-500098" y="0"/>
            <a:ext cx="984620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28625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800000"/>
                </a:solidFill>
              </a:rPr>
              <a:t>Гризайль </a:t>
            </a:r>
            <a:r>
              <a:rPr lang="ru-RU" sz="2400" b="1" dirty="0">
                <a:solidFill>
                  <a:srgbClr val="800000"/>
                </a:solidFill>
              </a:rPr>
              <a:t>(от франц. </a:t>
            </a:r>
            <a:r>
              <a:rPr lang="ru-RU" sz="2400" b="1" dirty="0" err="1">
                <a:solidFill>
                  <a:srgbClr val="800000"/>
                </a:solidFill>
              </a:rPr>
              <a:t>gris</a:t>
            </a:r>
            <a:r>
              <a:rPr lang="ru-RU" sz="2400" b="1" dirty="0">
                <a:solidFill>
                  <a:srgbClr val="800000"/>
                </a:solidFill>
              </a:rPr>
              <a:t> – серый) – монохромная живопись в сером тоне, преимущественно декоративного назначения. В станковой живописи техника гризайль применяется для выполнения эскиза, в этом случае однотонную живопись любого цветового оттенка называют гризайлью.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63300"/>
                </a:solidFill>
              </a:rPr>
              <a:t>Монохромная живопись </a:t>
            </a:r>
            <a:r>
              <a:rPr lang="ru-RU" sz="4400" b="1" dirty="0" smtClean="0">
                <a:solidFill>
                  <a:srgbClr val="663300"/>
                </a:solidFill>
              </a:rPr>
              <a:t>Китая - </a:t>
            </a:r>
            <a:r>
              <a:rPr lang="ru-RU" sz="4400" b="1" dirty="0">
                <a:solidFill>
                  <a:srgbClr val="663300"/>
                </a:solidFill>
              </a:rPr>
              <a:t>одно из уникальных явлений искусства </a:t>
            </a:r>
            <a:r>
              <a:rPr lang="ru-RU" sz="4400" b="1" dirty="0" smtClean="0">
                <a:solidFill>
                  <a:srgbClr val="663300"/>
                </a:solidFill>
              </a:rPr>
              <a:t>Востока</a:t>
            </a:r>
            <a:endParaRPr lang="ru-RU" sz="4400" b="1" dirty="0"/>
          </a:p>
        </p:txBody>
      </p:sp>
      <p:pic>
        <p:nvPicPr>
          <p:cNvPr id="9" name="трек 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4405314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86795" y="4071942"/>
            <a:ext cx="45719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http://upload.wikimedia.org/wikipedia/commons/thumb/0/0a/Mart_levitan.jpg/280px-Mart_levitan.jpg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2844" y="142852"/>
            <a:ext cx="2571768" cy="1928826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Любашка\Мои документы\открытый урок Пейзаж 6 класс\м добужинский\домик в санкт петербурге 1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290"/>
            <a:ext cx="2645248" cy="1928826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Documents and Settings\Любашка\Мои документы\открытый урок Пейзаж 6 класс\А. Саврасов\«Грачи прилетели», Алексей Саврасов, 1871 го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14290"/>
            <a:ext cx="2248032" cy="2928958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Documents and Settings\Любашка\Мои документы\открытый урок Пейзаж 6 класс\Иван Иванович Шишкин\Корабельная роща 18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500306"/>
            <a:ext cx="2571768" cy="1914520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Documents and Settings\Любашка\Мои документы\открытый урок Пейзаж 6 класс\Айвазовский\восход луны в Феодосии, 18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86322"/>
            <a:ext cx="2571768" cy="1745837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Documents and Settings\Любашка\Мои документы\открытый урок Пейзаж 6 класс\с. щедрин\пейзаж с руинами 17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643314"/>
            <a:ext cx="2143140" cy="2928958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5" descr="C:\Documents and Settings\Любашка\Мои документы\открытый урок Пейзаж 6 класс\Н. Рерих\земля славянска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643446"/>
            <a:ext cx="2643206" cy="1928826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7" descr="natursvinog5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571744"/>
            <a:ext cx="2714644" cy="1714512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Овал 16"/>
          <p:cNvSpPr/>
          <p:nvPr/>
        </p:nvSpPr>
        <p:spPr>
          <a:xfrm>
            <a:off x="2571736" y="192880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71736" y="42862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43174" y="642939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715404" y="200024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429256" y="642939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00694" y="300037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715404" y="642939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715404" y="414338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0718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Candara" pitchFamily="34" charset="0"/>
              </a:rPr>
              <a:t>Что  лишнее?</a:t>
            </a:r>
            <a:endParaRPr lang="ru-RU" sz="7200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7" name="Picture 2" descr="C:\Documents and Settings\Учи тель\Рабочий стол\мастер класс\24-сен.-кофе-Бабочки.jpg"/>
          <p:cNvPicPr>
            <a:picLocks noChangeAspect="1" noChangeArrowheads="1"/>
          </p:cNvPicPr>
          <p:nvPr/>
        </p:nvPicPr>
        <p:blipFill>
          <a:blip r:embed="rId12" cstate="print">
            <a:lum bright="76000" contrast="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24" y="3933056"/>
            <a:ext cx="3929090" cy="2571768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857620" cy="2571768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500462" cy="5868820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" name="TextBox 30"/>
          <p:cNvSpPr txBox="1"/>
          <p:nvPr/>
        </p:nvSpPr>
        <p:spPr>
          <a:xfrm>
            <a:off x="1115616" y="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-324544" y="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Шаньшуй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означает «пейзаж»,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гора,                         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»-вода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7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5686436" cy="989034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Что мы знаем о кофе?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0" name="Picture 2" descr="C:\Documents and Settings\Учи тель\Рабочий стол\мастер класс\2(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21934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638675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3857620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24275" y="1554163"/>
            <a:ext cx="5419725" cy="45259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    Кофейная живопись – популярное направление в современном поп-искусстве. Арсенал кофейной палитры обладает множеством оттенков: от песочно-кремового до темно-коричневого, от нежного </a:t>
            </a:r>
            <a:r>
              <a:rPr lang="ru-RU" b="1" i="1" dirty="0" err="1" smtClean="0"/>
              <a:t>латте</a:t>
            </a:r>
            <a:r>
              <a:rPr lang="ru-RU" b="1" i="1" dirty="0" smtClean="0"/>
              <a:t> до черного как ночь, </a:t>
            </a:r>
            <a:r>
              <a:rPr lang="ru-RU" b="1" i="1" dirty="0" err="1" smtClean="0"/>
              <a:t>эспрессо</a:t>
            </a:r>
            <a:r>
              <a:rPr lang="ru-RU" b="1" i="1" dirty="0" smtClean="0"/>
              <a:t>. Разнообразна и стилистика художников, работающих в стиле «кофейной живописи»: от классического реализма до современного авангарда.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357586" cy="607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57200"/>
            <a:ext cx="5419732" cy="6115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419732" cy="6429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Candara" pitchFamily="34" charset="0"/>
              </a:rPr>
              <a:t>    Почему же кофе  стали использовать в рисунке </a:t>
            </a:r>
            <a:r>
              <a:rPr lang="ru-RU" sz="3400" b="1" dirty="0" smtClean="0">
                <a:latin typeface="Candara" pitchFamily="34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latin typeface="Candara" pitchFamily="34" charset="0"/>
              </a:rPr>
              <a:t>1. С раствором кофе можно получить много оттенков коричного цвета от светлого -бежевого до темно-коричневого</a:t>
            </a:r>
          </a:p>
          <a:p>
            <a:pPr>
              <a:buNone/>
            </a:pPr>
            <a:r>
              <a:rPr lang="ru-RU" b="1" dirty="0" smtClean="0">
                <a:latin typeface="Candara" pitchFamily="34" charset="0"/>
              </a:rPr>
              <a:t>2 .Между кофе и акварелью не получится поставить знак равенства. Кофе отличается по своим свойствам, по фактуре краски. Он более густой, может, даже более упругий, если так можно выразиться, чем обычные краски. </a:t>
            </a:r>
          </a:p>
          <a:p>
            <a:pPr>
              <a:buNone/>
            </a:pPr>
            <a:r>
              <a:rPr lang="ru-RU" b="1" dirty="0" smtClean="0">
                <a:latin typeface="Candara" pitchFamily="34" charset="0"/>
              </a:rPr>
              <a:t>3.Изготовление самому красок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437" b="16405"/>
          <a:stretch>
            <a:fillRect/>
          </a:stretch>
        </p:blipFill>
        <p:spPr bwMode="auto">
          <a:xfrm>
            <a:off x="142844" y="214290"/>
            <a:ext cx="3427404" cy="3141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3459459" cy="244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 тель\Рабочий стол\мастер класс\2(19)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24000" y="-923925"/>
            <a:ext cx="12192000" cy="870585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340477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</a:rPr>
              <a:t>Цель занятия в программе  ИЗО для 6-го класса  </a:t>
            </a:r>
            <a:r>
              <a:rPr lang="ru-RU" sz="2400" b="1" dirty="0" smtClean="0">
                <a:solidFill>
                  <a:srgbClr val="800000"/>
                </a:solidFill>
              </a:rPr>
              <a:t>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    Выполнить этюд несложного пейзажа.</a:t>
            </a:r>
          </a:p>
          <a:p>
            <a:pPr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b="1" u="sng" dirty="0" smtClean="0">
                <a:solidFill>
                  <a:srgbClr val="800000"/>
                </a:solidFill>
              </a:rPr>
              <a:t>Задачи</a:t>
            </a:r>
            <a:r>
              <a:rPr lang="ru-RU" sz="2400" b="1" dirty="0" smtClean="0">
                <a:solidFill>
                  <a:srgbClr val="800000"/>
                </a:solidFill>
              </a:rPr>
              <a:t>: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1.Научить ставить задачу тонального решения в живописи и выполнять ее.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2.Развивать способность видеть градации светотеневого тона в живописи.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3.Воспитывать эстетическое отношение к окружающим предметам. </a:t>
            </a:r>
          </a:p>
          <a:p>
            <a:r>
              <a:rPr lang="ru-RU" sz="2400" b="1" u="sng" dirty="0" smtClean="0">
                <a:solidFill>
                  <a:srgbClr val="800000"/>
                </a:solidFill>
              </a:rPr>
              <a:t>Предназначение композиции</a:t>
            </a:r>
            <a:r>
              <a:rPr lang="ru-RU" sz="2400" b="1" dirty="0" smtClean="0">
                <a:solidFill>
                  <a:srgbClr val="800000"/>
                </a:solidFill>
              </a:rPr>
              <a:t>: композицию можно использовать для украшения интерьера,  в качестве  подарка.</a:t>
            </a:r>
          </a:p>
          <a:p>
            <a:r>
              <a:rPr lang="ru-RU" sz="2400" b="1" u="sng" dirty="0" smtClean="0">
                <a:solidFill>
                  <a:srgbClr val="800000"/>
                </a:solidFill>
              </a:rPr>
              <a:t>Оборудование для учащихся</a:t>
            </a:r>
            <a:r>
              <a:rPr lang="ru-RU" sz="2400" b="1" dirty="0" smtClean="0">
                <a:solidFill>
                  <a:srgbClr val="800000"/>
                </a:solidFill>
              </a:rPr>
              <a:t>: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бумага акварельная А 4, кофе, кисти (№2,4,8), салфетки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17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 тель\Рабочий стол\мастер класс\2(19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24000" y="-923925"/>
            <a:ext cx="12192000" cy="870585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Что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нам нужно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?</a:t>
            </a:r>
          </a:p>
          <a:p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1.Кофейный раствор для рисования.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2.Кисти подойдут синтетические круглые и овальные, тоненькие (№2, 4) и крупнее (№ 8, например).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3.Бумага . Плотность акварельной бумаги должна быть 270-300 г/м 2 (обычная бумага для рисования - не подойдёт).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4. Вода нужна для регулировки тона. 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5.Салфетки пригодятся, чтобы снять излишки  влаги с кистей , а также  нужны для промокания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532</TotalTime>
  <Words>347</Words>
  <Application>Microsoft Office PowerPoint</Application>
  <PresentationFormat>Экран (4:3)</PresentationFormat>
  <Paragraphs>55</Paragraphs>
  <Slides>18</Slides>
  <Notes>2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Candara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знаем о кофе?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41</dc:creator>
  <cp:lastModifiedBy>User</cp:lastModifiedBy>
  <cp:revision>52</cp:revision>
  <dcterms:created xsi:type="dcterms:W3CDTF">2015-04-20T09:12:55Z</dcterms:created>
  <dcterms:modified xsi:type="dcterms:W3CDTF">2022-10-21T10:56:51Z</dcterms:modified>
</cp:coreProperties>
</file>