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94" r:id="rId4"/>
    <p:sldId id="295" r:id="rId5"/>
    <p:sldId id="303" r:id="rId6"/>
    <p:sldId id="302" r:id="rId7"/>
    <p:sldId id="300" r:id="rId8"/>
    <p:sldId id="301" r:id="rId9"/>
    <p:sldId id="299" r:id="rId10"/>
    <p:sldId id="298" r:id="rId11"/>
    <p:sldId id="297" r:id="rId12"/>
    <p:sldId id="293" r:id="rId13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B4D"/>
    <a:srgbClr val="373C59"/>
    <a:srgbClr val="BDBEC0"/>
    <a:srgbClr val="EBEAEF"/>
    <a:srgbClr val="FCFCFC"/>
    <a:srgbClr val="FABFB7"/>
    <a:srgbClr val="939E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95" autoAdjust="0"/>
    <p:restoredTop sz="94660"/>
  </p:normalViewPr>
  <p:slideViewPr>
    <p:cSldViewPr>
      <p:cViewPr varScale="1">
        <p:scale>
          <a:sx n="74" d="100"/>
          <a:sy n="74" d="100"/>
        </p:scale>
        <p:origin x="108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7" d="100"/>
        <a:sy n="3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726977" y="3736706"/>
            <a:ext cx="12834044" cy="1952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300" b="0" i="0">
                <a:solidFill>
                  <a:srgbClr val="F7FAFD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850" b="0" i="0">
                <a:solidFill>
                  <a:srgbClr val="F7FAF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150" b="0" i="0">
                <a:solidFill>
                  <a:srgbClr val="043C57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850" b="0" i="0">
                <a:solidFill>
                  <a:srgbClr val="F7FAF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850" b="0" i="0">
                <a:solidFill>
                  <a:srgbClr val="F7FAF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43C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5573" y="813354"/>
            <a:ext cx="16256852" cy="1906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850" b="0" i="0">
                <a:solidFill>
                  <a:srgbClr val="F7FAF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58304" y="4375413"/>
            <a:ext cx="7513955" cy="2717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50" b="0" i="0">
                <a:solidFill>
                  <a:srgbClr val="043C57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1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13" Type="http://schemas.openxmlformats.org/officeDocument/2006/relationships/image" Target="../media/image20.jpg"/><Relationship Id="rId3" Type="http://schemas.openxmlformats.org/officeDocument/2006/relationships/image" Target="../media/image9.png"/><Relationship Id="rId7" Type="http://schemas.openxmlformats.org/officeDocument/2006/relationships/image" Target="../media/image14.jpg"/><Relationship Id="rId12" Type="http://schemas.openxmlformats.org/officeDocument/2006/relationships/image" Target="../media/image1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11" Type="http://schemas.openxmlformats.org/officeDocument/2006/relationships/image" Target="../media/image18.jpg"/><Relationship Id="rId5" Type="http://schemas.openxmlformats.org/officeDocument/2006/relationships/image" Target="../media/image12.jpg"/><Relationship Id="rId10" Type="http://schemas.openxmlformats.org/officeDocument/2006/relationships/image" Target="../media/image17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2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://www.google.ru/url?sa=i&amp;rct=j&amp;q=&amp;esrc=s&amp;source=images&amp;cd=&amp;cad=rja&amp;uact=8&amp;ved=0ahUKEwjs3c3plf3WAhVxSZoKHXvlDJkQjRwIBw&amp;url=http://sunveter.ru/tags/%F1%EE%EB%ED%F6%E5/&amp;psig=AOvVaw1HTnZxTydTweCFlXaq61PU&amp;ust=1508519128799692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574" y="-137354"/>
            <a:ext cx="18220606" cy="102870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3252" y="0"/>
            <a:ext cx="18288000" cy="10287000"/>
            <a:chOff x="0" y="0"/>
            <a:chExt cx="18288000" cy="10287000"/>
          </a:xfrm>
          <a:solidFill>
            <a:srgbClr val="EBEAEF"/>
          </a:solidFill>
        </p:grpSpPr>
        <p:sp>
          <p:nvSpPr>
            <p:cNvPr id="4" name="object 4"/>
            <p:cNvSpPr/>
            <p:nvPr/>
          </p:nvSpPr>
          <p:spPr>
            <a:xfrm>
              <a:off x="0" y="0"/>
              <a:ext cx="18288000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18288000" y="10287000"/>
                  </a:moveTo>
                  <a:lnTo>
                    <a:pt x="0" y="10287000"/>
                  </a:lnTo>
                  <a:lnTo>
                    <a:pt x="0" y="0"/>
                  </a:lnTo>
                  <a:lnTo>
                    <a:pt x="9379019" y="0"/>
                  </a:lnTo>
                  <a:lnTo>
                    <a:pt x="18288000" y="8908981"/>
                  </a:lnTo>
                  <a:lnTo>
                    <a:pt x="18288000" y="1028700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7987289" y="0"/>
              <a:ext cx="3785235" cy="3744595"/>
            </a:xfrm>
            <a:custGeom>
              <a:avLst/>
              <a:gdLst/>
              <a:ahLst/>
              <a:cxnLst/>
              <a:rect l="l" t="t" r="r" b="b"/>
              <a:pathLst>
                <a:path w="3785234" h="3744595">
                  <a:moveTo>
                    <a:pt x="3784633" y="3703811"/>
                  </a:moveTo>
                  <a:lnTo>
                    <a:pt x="3744222" y="3744222"/>
                  </a:lnTo>
                  <a:lnTo>
                    <a:pt x="0" y="0"/>
                  </a:lnTo>
                  <a:lnTo>
                    <a:pt x="80821" y="0"/>
                  </a:lnTo>
                  <a:lnTo>
                    <a:pt x="3784633" y="3703811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92457" y="1020280"/>
            <a:ext cx="14029861" cy="75469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614805" algn="l"/>
                <a:tab pos="2070100" algn="l"/>
                <a:tab pos="3534410" algn="l"/>
              </a:tabLst>
            </a:pPr>
            <a:r>
              <a:rPr lang="ru-RU" sz="2400" b="1" dirty="0">
                <a:solidFill>
                  <a:srgbClr val="373C5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ГБУ ДПО РМ  «Центр непрерывного повышения</a:t>
            </a:r>
            <a:br>
              <a:rPr lang="ru-RU" sz="2400" b="1" dirty="0">
                <a:solidFill>
                  <a:srgbClr val="373C5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373C5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профессионального мастерства педагогических работников – «Педагог 13.ру»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61246" y="2396306"/>
            <a:ext cx="10954554" cy="862416"/>
          </a:xfrm>
          <a:prstGeom prst="rect">
            <a:avLst/>
          </a:prstGeom>
        </p:spPr>
        <p:txBody>
          <a:bodyPr vert="horz" wrap="square" lIns="0" tIns="305435" rIns="0" bIns="0" rtlCol="0">
            <a:spAutoFit/>
          </a:bodyPr>
          <a:lstStyle/>
          <a:p>
            <a:pPr marL="12700" marR="5080"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spc="-475" dirty="0">
              <a:solidFill>
                <a:srgbClr val="F15B4D"/>
              </a:solidFill>
              <a:latin typeface="Arial Narrow" panose="020B0606020202030204" pitchFamily="34" charset="0"/>
              <a:cs typeface="Arial Blac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704913" y="6780185"/>
            <a:ext cx="4583430" cy="3507104"/>
          </a:xfrm>
          <a:custGeom>
            <a:avLst/>
            <a:gdLst/>
            <a:ahLst/>
            <a:cxnLst/>
            <a:rect l="l" t="t" r="r" b="b"/>
            <a:pathLst>
              <a:path w="4583430" h="3507104">
                <a:moveTo>
                  <a:pt x="4583085" y="3506814"/>
                </a:moveTo>
                <a:lnTo>
                  <a:pt x="0" y="3506814"/>
                </a:lnTo>
                <a:lnTo>
                  <a:pt x="3506814" y="0"/>
                </a:lnTo>
                <a:lnTo>
                  <a:pt x="4583085" y="1076271"/>
                </a:lnTo>
                <a:lnTo>
                  <a:pt x="4583085" y="3506814"/>
                </a:lnTo>
                <a:close/>
              </a:path>
            </a:pathLst>
          </a:custGeom>
          <a:solidFill>
            <a:srgbClr val="BD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3898" y="1226684"/>
            <a:ext cx="3238650" cy="4673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7143" y="366951"/>
            <a:ext cx="4013510" cy="8227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9660" y="7871468"/>
            <a:ext cx="2278178" cy="227817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209711" y="6410679"/>
            <a:ext cx="9144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br>
              <a:rPr lang="ru-RU" dirty="0">
                <a:solidFill>
                  <a:srgbClr val="373C59"/>
                </a:solidFill>
                <a:latin typeface="Arial Narrow" panose="020B0606020202030204" pitchFamily="34" charset="0"/>
              </a:rPr>
            </a:br>
            <a:r>
              <a:rPr lang="ru-RU" sz="3600" b="1" dirty="0">
                <a:solidFill>
                  <a:srgbClr val="373C5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Наумова Е. М., методист лаборатории этнокультурного образования</a:t>
            </a:r>
          </a:p>
          <a:p>
            <a:pPr algn="just"/>
            <a:r>
              <a:rPr lang="ru-RU" sz="3600" b="1" dirty="0">
                <a:solidFill>
                  <a:srgbClr val="373C5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ГБУ ДПО РМ «ЦНППМ «Педагог 13.ру»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19809" y="2573105"/>
            <a:ext cx="1152244" cy="1402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2691" y="5740978"/>
            <a:ext cx="1152244" cy="14022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3288" y="2323605"/>
            <a:ext cx="1670449" cy="17679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486" y="5909697"/>
            <a:ext cx="1670449" cy="17679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D34062A-24E5-4BF6-BC03-63E88D2DBF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5800" y="1912329"/>
            <a:ext cx="5350907" cy="6478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object 2">
            <a:extLst>
              <a:ext uri="{FF2B5EF4-FFF2-40B4-BE49-F238E27FC236}">
                <a16:creationId xmlns:a16="http://schemas.microsoft.com/office/drawing/2014/main" id="{27EB7439-4EA0-41E8-82EF-3548CD85B80D}"/>
              </a:ext>
            </a:extLst>
          </p:cNvPr>
          <p:cNvSpPr txBox="1">
            <a:spLocks/>
          </p:cNvSpPr>
          <p:nvPr/>
        </p:nvSpPr>
        <p:spPr>
          <a:xfrm>
            <a:off x="156533" y="2997418"/>
            <a:ext cx="12834044" cy="1672894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>
            <a:lvl1pPr>
              <a:defRPr sz="7850" b="0" i="0">
                <a:solidFill>
                  <a:srgbClr val="F7FAFD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spcBef>
                <a:spcPct val="0"/>
              </a:spcBef>
            </a:pPr>
            <a:r>
              <a:rPr lang="ru-RU" altLang="ru-RU" sz="6000" b="1" i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Иень</a:t>
            </a:r>
            <a:r>
              <a:rPr lang="ru-RU" altLang="ru-RU" sz="6000" b="1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6000" b="1" i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шкатне</a:t>
            </a:r>
            <a:r>
              <a:rPr lang="ru-RU" altLang="ru-RU" sz="6000" b="1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6000" b="1" i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Сёксень</a:t>
            </a:r>
            <a:r>
              <a:rPr lang="ru-RU" altLang="ru-RU" sz="6000" b="1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6000" b="1" i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казнетне</a:t>
            </a:r>
            <a:r>
              <a:rPr lang="ru-RU" altLang="ru-RU" sz="6000" b="1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spcBef>
                <a:spcPct val="0"/>
              </a:spcBef>
            </a:pPr>
            <a:r>
              <a:rPr lang="ru-RU" altLang="ru-RU" sz="4400" b="1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(Времена года. Дары осени.)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90600" y="0"/>
            <a:ext cx="18288000" cy="10341663"/>
          </a:xfrm>
          <a:prstGeom prst="rect">
            <a:avLst/>
          </a:prstGeom>
          <a:solidFill>
            <a:srgbClr val="EBEAEF"/>
          </a:solidFill>
          <a:ln>
            <a:solidFill>
              <a:srgbClr val="373C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393337" y="583646"/>
            <a:ext cx="12834044" cy="1118896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7200" b="1" i="1" dirty="0">
                <a:solidFill>
                  <a:srgbClr val="002060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7716966"/>
            <a:ext cx="4093210" cy="2597785"/>
          </a:xfrm>
          <a:custGeom>
            <a:avLst/>
            <a:gdLst/>
            <a:ahLst/>
            <a:cxnLst/>
            <a:rect l="l" t="t" r="r" b="b"/>
            <a:pathLst>
              <a:path w="4093210" h="2597784">
                <a:moveTo>
                  <a:pt x="4092935" y="2597424"/>
                </a:moveTo>
                <a:lnTo>
                  <a:pt x="0" y="2597424"/>
                </a:lnTo>
                <a:lnTo>
                  <a:pt x="0" y="1495511"/>
                </a:lnTo>
                <a:lnTo>
                  <a:pt x="1495511" y="0"/>
                </a:lnTo>
                <a:lnTo>
                  <a:pt x="4092935" y="2597424"/>
                </a:lnTo>
                <a:close/>
              </a:path>
            </a:pathLst>
          </a:custGeom>
          <a:solidFill>
            <a:srgbClr val="373C5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2724540" y="0"/>
            <a:ext cx="5563870" cy="2906395"/>
            <a:chOff x="12724540" y="0"/>
            <a:chExt cx="5563870" cy="2906395"/>
          </a:xfrm>
          <a:solidFill>
            <a:srgbClr val="BDBEC0"/>
          </a:solidFill>
        </p:grpSpPr>
        <p:sp>
          <p:nvSpPr>
            <p:cNvPr id="6" name="object 6"/>
            <p:cNvSpPr/>
            <p:nvPr/>
          </p:nvSpPr>
          <p:spPr>
            <a:xfrm>
              <a:off x="13834140" y="1"/>
              <a:ext cx="4453890" cy="2905760"/>
            </a:xfrm>
            <a:custGeom>
              <a:avLst/>
              <a:gdLst/>
              <a:ahLst/>
              <a:cxnLst/>
              <a:rect l="l" t="t" r="r" b="b"/>
              <a:pathLst>
                <a:path w="4453890" h="2905760">
                  <a:moveTo>
                    <a:pt x="4453860" y="1356727"/>
                  </a:moveTo>
                  <a:lnTo>
                    <a:pt x="2905293" y="2905293"/>
                  </a:lnTo>
                  <a:lnTo>
                    <a:pt x="0" y="0"/>
                  </a:lnTo>
                  <a:lnTo>
                    <a:pt x="4453860" y="0"/>
                  </a:lnTo>
                  <a:lnTo>
                    <a:pt x="4453860" y="135672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724540" y="0"/>
              <a:ext cx="2947035" cy="2906395"/>
            </a:xfrm>
            <a:custGeom>
              <a:avLst/>
              <a:gdLst/>
              <a:ahLst/>
              <a:cxnLst/>
              <a:rect l="l" t="t" r="r" b="b"/>
              <a:pathLst>
                <a:path w="2947034" h="2906395">
                  <a:moveTo>
                    <a:pt x="2946685" y="2865865"/>
                  </a:moveTo>
                  <a:lnTo>
                    <a:pt x="2906275" y="2906275"/>
                  </a:lnTo>
                  <a:lnTo>
                    <a:pt x="0" y="0"/>
                  </a:lnTo>
                  <a:lnTo>
                    <a:pt x="80819" y="0"/>
                  </a:lnTo>
                  <a:lnTo>
                    <a:pt x="2946685" y="286586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4620622" y="-50227"/>
            <a:ext cx="1028700" cy="1031875"/>
          </a:xfrm>
          <a:custGeom>
            <a:avLst/>
            <a:gdLst/>
            <a:ahLst/>
            <a:cxnLst/>
            <a:rect l="l" t="t" r="r" b="b"/>
            <a:pathLst>
              <a:path w="1028700" h="1031875">
                <a:moveTo>
                  <a:pt x="1028682" y="1031337"/>
                </a:moveTo>
                <a:lnTo>
                  <a:pt x="997661" y="1031337"/>
                </a:lnTo>
                <a:lnTo>
                  <a:pt x="0" y="33675"/>
                </a:lnTo>
                <a:lnTo>
                  <a:pt x="33674" y="0"/>
                </a:lnTo>
                <a:lnTo>
                  <a:pt x="1028682" y="995007"/>
                </a:lnTo>
                <a:lnTo>
                  <a:pt x="1028682" y="1031337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1575" y="-342900"/>
            <a:ext cx="2274005" cy="228010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82" y="2968586"/>
            <a:ext cx="14888918" cy="393438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953000" y="3685808"/>
            <a:ext cx="8502275" cy="22801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b="1" dirty="0"/>
          </a:p>
          <a:p>
            <a:r>
              <a:rPr lang="ru-RU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Ней </a:t>
            </a:r>
            <a:r>
              <a:rPr lang="ru-RU" sz="6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</a:t>
            </a:r>
            <a:r>
              <a:rPr lang="ru-RU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содан</a:t>
            </a:r>
            <a:endParaRPr lang="ru-RU" sz="6000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>
              <a:spcBef>
                <a:spcPts val="500"/>
              </a:spcBef>
              <a:buClr>
                <a:srgbClr val="FF0000"/>
              </a:buClr>
            </a:pPr>
            <a:r>
              <a:rPr lang="ru-RU" sz="2400" b="1" dirty="0"/>
              <a:t>	</a:t>
            </a:r>
            <a:endParaRPr lang="ru-RU" sz="2800" b="0" cap="none" spc="0" dirty="0">
              <a:ln w="0"/>
              <a:solidFill>
                <a:srgbClr val="373C59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2742405" flipV="1">
            <a:off x="-1479218" y="8080122"/>
            <a:ext cx="9413040" cy="46922"/>
          </a:xfrm>
          <a:prstGeom prst="rect">
            <a:avLst/>
          </a:prstGeom>
          <a:solidFill>
            <a:srgbClr val="373C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219200" y="6743700"/>
            <a:ext cx="3374757" cy="3543300"/>
          </a:xfrm>
          <a:prstGeom prst="line">
            <a:avLst/>
          </a:prstGeom>
          <a:ln>
            <a:solidFill>
              <a:srgbClr val="373C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ятиугольник 18"/>
          <p:cNvSpPr/>
          <p:nvPr/>
        </p:nvSpPr>
        <p:spPr>
          <a:xfrm>
            <a:off x="3524899" y="854721"/>
            <a:ext cx="581563" cy="409718"/>
          </a:xfrm>
          <a:prstGeom prst="homePlate">
            <a:avLst/>
          </a:prstGeom>
          <a:solidFill>
            <a:srgbClr val="373C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http://admsud.ru/uploads/posts/2017-06/1496663367_mini_2.jpg">
            <a:extLst>
              <a:ext uri="{FF2B5EF4-FFF2-40B4-BE49-F238E27FC236}">
                <a16:creationId xmlns:a16="http://schemas.microsoft.com/office/drawing/2014/main" id="{F7938735-442C-4526-BC6B-DF3DD2C0E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3233" y="3172227"/>
            <a:ext cx="3878558" cy="29057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55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219200" y="-27332"/>
            <a:ext cx="18288000" cy="10341663"/>
          </a:xfrm>
          <a:prstGeom prst="rect">
            <a:avLst/>
          </a:prstGeom>
          <a:solidFill>
            <a:srgbClr val="EBEAEF"/>
          </a:solidFill>
          <a:ln>
            <a:solidFill>
              <a:srgbClr val="373C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5121494" y="8635988"/>
            <a:ext cx="12834044" cy="564898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i="1" dirty="0" err="1">
                <a:solidFill>
                  <a:srgbClr val="002060"/>
                </a:solidFill>
                <a:latin typeface="Arial" panose="020B0604020202020204" pitchFamily="34" charset="0"/>
              </a:rPr>
              <a:t>Самооценивание</a:t>
            </a:r>
            <a:endParaRPr lang="ru-RU" altLang="ru-RU" sz="36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7716966"/>
            <a:ext cx="4093210" cy="2597785"/>
          </a:xfrm>
          <a:custGeom>
            <a:avLst/>
            <a:gdLst/>
            <a:ahLst/>
            <a:cxnLst/>
            <a:rect l="l" t="t" r="r" b="b"/>
            <a:pathLst>
              <a:path w="4093210" h="2597784">
                <a:moveTo>
                  <a:pt x="4092935" y="2597424"/>
                </a:moveTo>
                <a:lnTo>
                  <a:pt x="0" y="2597424"/>
                </a:lnTo>
                <a:lnTo>
                  <a:pt x="0" y="1495511"/>
                </a:lnTo>
                <a:lnTo>
                  <a:pt x="1495511" y="0"/>
                </a:lnTo>
                <a:lnTo>
                  <a:pt x="4092935" y="2597424"/>
                </a:lnTo>
                <a:close/>
              </a:path>
            </a:pathLst>
          </a:custGeom>
          <a:solidFill>
            <a:srgbClr val="373C5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2724540" y="0"/>
            <a:ext cx="5563870" cy="2906395"/>
            <a:chOff x="12724540" y="0"/>
            <a:chExt cx="5563870" cy="2906395"/>
          </a:xfrm>
          <a:solidFill>
            <a:srgbClr val="BDBEC0"/>
          </a:solidFill>
        </p:grpSpPr>
        <p:sp>
          <p:nvSpPr>
            <p:cNvPr id="6" name="object 6"/>
            <p:cNvSpPr/>
            <p:nvPr/>
          </p:nvSpPr>
          <p:spPr>
            <a:xfrm>
              <a:off x="13834140" y="1"/>
              <a:ext cx="4453890" cy="2905760"/>
            </a:xfrm>
            <a:custGeom>
              <a:avLst/>
              <a:gdLst/>
              <a:ahLst/>
              <a:cxnLst/>
              <a:rect l="l" t="t" r="r" b="b"/>
              <a:pathLst>
                <a:path w="4453890" h="2905760">
                  <a:moveTo>
                    <a:pt x="4453860" y="1356727"/>
                  </a:moveTo>
                  <a:lnTo>
                    <a:pt x="2905293" y="2905293"/>
                  </a:lnTo>
                  <a:lnTo>
                    <a:pt x="0" y="0"/>
                  </a:lnTo>
                  <a:lnTo>
                    <a:pt x="4453860" y="0"/>
                  </a:lnTo>
                  <a:lnTo>
                    <a:pt x="4453860" y="135672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724540" y="0"/>
              <a:ext cx="2947035" cy="2906395"/>
            </a:xfrm>
            <a:custGeom>
              <a:avLst/>
              <a:gdLst/>
              <a:ahLst/>
              <a:cxnLst/>
              <a:rect l="l" t="t" r="r" b="b"/>
              <a:pathLst>
                <a:path w="2947034" h="2906395">
                  <a:moveTo>
                    <a:pt x="2946685" y="2865865"/>
                  </a:moveTo>
                  <a:lnTo>
                    <a:pt x="2906275" y="2906275"/>
                  </a:lnTo>
                  <a:lnTo>
                    <a:pt x="0" y="0"/>
                  </a:lnTo>
                  <a:lnTo>
                    <a:pt x="80819" y="0"/>
                  </a:lnTo>
                  <a:lnTo>
                    <a:pt x="2946685" y="286586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4620622" y="-50227"/>
            <a:ext cx="1028700" cy="1031875"/>
          </a:xfrm>
          <a:custGeom>
            <a:avLst/>
            <a:gdLst/>
            <a:ahLst/>
            <a:cxnLst/>
            <a:rect l="l" t="t" r="r" b="b"/>
            <a:pathLst>
              <a:path w="1028700" h="1031875">
                <a:moveTo>
                  <a:pt x="1028682" y="1031337"/>
                </a:moveTo>
                <a:lnTo>
                  <a:pt x="997661" y="1031337"/>
                </a:lnTo>
                <a:lnTo>
                  <a:pt x="0" y="33675"/>
                </a:lnTo>
                <a:lnTo>
                  <a:pt x="33674" y="0"/>
                </a:lnTo>
                <a:lnTo>
                  <a:pt x="1028682" y="995007"/>
                </a:lnTo>
                <a:lnTo>
                  <a:pt x="1028682" y="1031337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1575" y="-342900"/>
            <a:ext cx="2274005" cy="228010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82" y="2968586"/>
            <a:ext cx="14888918" cy="393438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185641" y="2323988"/>
            <a:ext cx="11602365" cy="19107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>
              <a:spcBef>
                <a:spcPts val="5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400" b="1" dirty="0"/>
              <a:t>	</a:t>
            </a:r>
            <a:endParaRPr lang="ru-RU" sz="2800" b="0" cap="none" spc="0" dirty="0">
              <a:ln w="0"/>
              <a:solidFill>
                <a:srgbClr val="373C59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2742405" flipV="1">
            <a:off x="-1479218" y="8080122"/>
            <a:ext cx="9413040" cy="46922"/>
          </a:xfrm>
          <a:prstGeom prst="rect">
            <a:avLst/>
          </a:prstGeom>
          <a:solidFill>
            <a:srgbClr val="373C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219200" y="6743700"/>
            <a:ext cx="3374757" cy="3543300"/>
          </a:xfrm>
          <a:prstGeom prst="line">
            <a:avLst/>
          </a:prstGeom>
          <a:ln>
            <a:solidFill>
              <a:srgbClr val="373C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ятиугольник 18"/>
          <p:cNvSpPr/>
          <p:nvPr/>
        </p:nvSpPr>
        <p:spPr>
          <a:xfrm>
            <a:off x="1283087" y="335200"/>
            <a:ext cx="581563" cy="409718"/>
          </a:xfrm>
          <a:prstGeom prst="homePlate">
            <a:avLst/>
          </a:prstGeom>
          <a:solidFill>
            <a:srgbClr val="373C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6" descr="http://justclickit.ru/flash/alfa/alfa%20(6965).gif">
            <a:extLst>
              <a:ext uri="{FF2B5EF4-FFF2-40B4-BE49-F238E27FC236}">
                <a16:creationId xmlns:a16="http://schemas.microsoft.com/office/drawing/2014/main" id="{87E99A24-4161-404F-9594-6CFF5D5E0F5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087" y="1473844"/>
            <a:ext cx="3060313" cy="343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justclickit.ru/smiles/image/bukvi/bukvi%20(162).gif">
            <a:extLst>
              <a:ext uri="{FF2B5EF4-FFF2-40B4-BE49-F238E27FC236}">
                <a16:creationId xmlns:a16="http://schemas.microsoft.com/office/drawing/2014/main" id="{2013C711-6038-43B7-82EB-5EBA0BB2D87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282" y="144291"/>
            <a:ext cx="2952327" cy="290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://11a1568.ucoz.ru/_nw/1/36007966.png">
            <a:extLst>
              <a:ext uri="{FF2B5EF4-FFF2-40B4-BE49-F238E27FC236}">
                <a16:creationId xmlns:a16="http://schemas.microsoft.com/office/drawing/2014/main" id="{998D9373-D605-4EC0-92BC-E50ADD216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728" y="5273241"/>
            <a:ext cx="3130715" cy="31307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mabulle78.m.a.pic.centerblog.net/zaurc4ed.gif">
            <a:extLst>
              <a:ext uri="{FF2B5EF4-FFF2-40B4-BE49-F238E27FC236}">
                <a16:creationId xmlns:a16="http://schemas.microsoft.com/office/drawing/2014/main" id="{A690D1E8-43C1-48F5-B04A-460CD8E219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685" y="936672"/>
            <a:ext cx="2296696" cy="293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228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74671" y="172722"/>
            <a:ext cx="18288000" cy="10341663"/>
          </a:xfrm>
          <a:prstGeom prst="rect">
            <a:avLst/>
          </a:prstGeom>
          <a:solidFill>
            <a:srgbClr val="EBEAEF"/>
          </a:solidFill>
          <a:ln>
            <a:solidFill>
              <a:srgbClr val="373C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393337" y="583646"/>
            <a:ext cx="12834044" cy="1118896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859155" algn="ctr">
              <a:lnSpc>
                <a:spcPct val="100400"/>
              </a:lnSpc>
              <a:spcBef>
                <a:spcPts val="85"/>
              </a:spcBef>
            </a:pPr>
            <a:r>
              <a:rPr lang="ru-RU" sz="7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Вастомазонок</a:t>
            </a:r>
            <a:r>
              <a:rPr lang="ru-RU" sz="7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sz="7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7716966"/>
            <a:ext cx="4093210" cy="2597785"/>
          </a:xfrm>
          <a:custGeom>
            <a:avLst/>
            <a:gdLst/>
            <a:ahLst/>
            <a:cxnLst/>
            <a:rect l="l" t="t" r="r" b="b"/>
            <a:pathLst>
              <a:path w="4093210" h="2597784">
                <a:moveTo>
                  <a:pt x="4092935" y="2597424"/>
                </a:moveTo>
                <a:lnTo>
                  <a:pt x="0" y="2597424"/>
                </a:lnTo>
                <a:lnTo>
                  <a:pt x="0" y="1495511"/>
                </a:lnTo>
                <a:lnTo>
                  <a:pt x="1495511" y="0"/>
                </a:lnTo>
                <a:lnTo>
                  <a:pt x="4092935" y="2597424"/>
                </a:lnTo>
                <a:close/>
              </a:path>
            </a:pathLst>
          </a:custGeom>
          <a:solidFill>
            <a:srgbClr val="373C5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2724540" y="0"/>
            <a:ext cx="5563870" cy="2906395"/>
            <a:chOff x="12724540" y="0"/>
            <a:chExt cx="5563870" cy="2906395"/>
          </a:xfrm>
          <a:solidFill>
            <a:srgbClr val="BDBEC0"/>
          </a:solidFill>
        </p:grpSpPr>
        <p:sp>
          <p:nvSpPr>
            <p:cNvPr id="6" name="object 6"/>
            <p:cNvSpPr/>
            <p:nvPr/>
          </p:nvSpPr>
          <p:spPr>
            <a:xfrm>
              <a:off x="13834140" y="1"/>
              <a:ext cx="4453890" cy="2905760"/>
            </a:xfrm>
            <a:custGeom>
              <a:avLst/>
              <a:gdLst/>
              <a:ahLst/>
              <a:cxnLst/>
              <a:rect l="l" t="t" r="r" b="b"/>
              <a:pathLst>
                <a:path w="4453890" h="2905760">
                  <a:moveTo>
                    <a:pt x="4453860" y="1356727"/>
                  </a:moveTo>
                  <a:lnTo>
                    <a:pt x="2905293" y="2905293"/>
                  </a:lnTo>
                  <a:lnTo>
                    <a:pt x="0" y="0"/>
                  </a:lnTo>
                  <a:lnTo>
                    <a:pt x="4453860" y="0"/>
                  </a:lnTo>
                  <a:lnTo>
                    <a:pt x="4453860" y="135672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724540" y="0"/>
              <a:ext cx="2947035" cy="2906395"/>
            </a:xfrm>
            <a:custGeom>
              <a:avLst/>
              <a:gdLst/>
              <a:ahLst/>
              <a:cxnLst/>
              <a:rect l="l" t="t" r="r" b="b"/>
              <a:pathLst>
                <a:path w="2947034" h="2906395">
                  <a:moveTo>
                    <a:pt x="2946685" y="2865865"/>
                  </a:moveTo>
                  <a:lnTo>
                    <a:pt x="2906275" y="2906275"/>
                  </a:lnTo>
                  <a:lnTo>
                    <a:pt x="0" y="0"/>
                  </a:lnTo>
                  <a:lnTo>
                    <a:pt x="80819" y="0"/>
                  </a:lnTo>
                  <a:lnTo>
                    <a:pt x="2946685" y="286586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4620622" y="-50227"/>
            <a:ext cx="1028700" cy="1031875"/>
          </a:xfrm>
          <a:custGeom>
            <a:avLst/>
            <a:gdLst/>
            <a:ahLst/>
            <a:cxnLst/>
            <a:rect l="l" t="t" r="r" b="b"/>
            <a:pathLst>
              <a:path w="1028700" h="1031875">
                <a:moveTo>
                  <a:pt x="1028682" y="1031337"/>
                </a:moveTo>
                <a:lnTo>
                  <a:pt x="997661" y="1031337"/>
                </a:lnTo>
                <a:lnTo>
                  <a:pt x="0" y="33675"/>
                </a:lnTo>
                <a:lnTo>
                  <a:pt x="33674" y="0"/>
                </a:lnTo>
                <a:lnTo>
                  <a:pt x="1028682" y="995007"/>
                </a:lnTo>
                <a:lnTo>
                  <a:pt x="1028682" y="1031337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1575" y="-342900"/>
            <a:ext cx="2274005" cy="228010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0349" y="2963878"/>
            <a:ext cx="12293057" cy="499913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185641" y="2323988"/>
            <a:ext cx="11602365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3200" b="1" dirty="0"/>
          </a:p>
          <a:p>
            <a:pPr algn="just"/>
            <a:r>
              <a:rPr lang="ru-RU" sz="3200" b="1" dirty="0"/>
              <a:t>	</a:t>
            </a:r>
          </a:p>
          <a:p>
            <a:pPr algn="just"/>
            <a:r>
              <a:rPr lang="ru-RU" sz="2400" b="1" dirty="0"/>
              <a:t>	</a:t>
            </a:r>
            <a:endParaRPr lang="ru-RU" sz="3200" b="0" cap="none" spc="0" dirty="0">
              <a:ln w="0"/>
              <a:solidFill>
                <a:srgbClr val="373C59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2742405" flipV="1">
            <a:off x="-1479218" y="8080122"/>
            <a:ext cx="9413040" cy="46922"/>
          </a:xfrm>
          <a:prstGeom prst="rect">
            <a:avLst/>
          </a:prstGeom>
          <a:solidFill>
            <a:srgbClr val="373C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219200" y="6743700"/>
            <a:ext cx="3374757" cy="3543300"/>
          </a:xfrm>
          <a:prstGeom prst="line">
            <a:avLst/>
          </a:prstGeom>
          <a:ln>
            <a:solidFill>
              <a:srgbClr val="373C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251C556-E705-4741-9673-99A527C88BFA}"/>
              </a:ext>
            </a:extLst>
          </p:cNvPr>
          <p:cNvSpPr/>
          <p:nvPr/>
        </p:nvSpPr>
        <p:spPr>
          <a:xfrm>
            <a:off x="4593957" y="4958834"/>
            <a:ext cx="88111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СЮКПРЯ ВАНОМАНКСА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7" name="Picture 2" descr="Досвидания картинка смайлик">
            <a:extLst>
              <a:ext uri="{FF2B5EF4-FFF2-40B4-BE49-F238E27FC236}">
                <a16:creationId xmlns:a16="http://schemas.microsoft.com/office/drawing/2014/main" id="{404F559F-B4CC-42CA-93C8-F7EB82313E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506" y="3080773"/>
            <a:ext cx="9134970" cy="39343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563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52400" y="139403"/>
            <a:ext cx="18288000" cy="10341663"/>
          </a:xfrm>
          <a:prstGeom prst="rect">
            <a:avLst/>
          </a:prstGeom>
          <a:solidFill>
            <a:srgbClr val="EBEAEF"/>
          </a:solidFill>
          <a:ln>
            <a:solidFill>
              <a:srgbClr val="373C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4189686" y="8854904"/>
            <a:ext cx="12834044" cy="626454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 i="1" dirty="0" err="1">
                <a:solidFill>
                  <a:srgbClr val="002060"/>
                </a:solidFill>
                <a:latin typeface="Arial" panose="020B0604020202020204" pitchFamily="34" charset="0"/>
              </a:rPr>
              <a:t>Орг.момент</a:t>
            </a:r>
            <a:endParaRPr lang="ru-RU" altLang="ru-RU" sz="4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7716966"/>
            <a:ext cx="4093210" cy="2597785"/>
          </a:xfrm>
          <a:custGeom>
            <a:avLst/>
            <a:gdLst/>
            <a:ahLst/>
            <a:cxnLst/>
            <a:rect l="l" t="t" r="r" b="b"/>
            <a:pathLst>
              <a:path w="4093210" h="2597784">
                <a:moveTo>
                  <a:pt x="4092935" y="2597424"/>
                </a:moveTo>
                <a:lnTo>
                  <a:pt x="0" y="2597424"/>
                </a:lnTo>
                <a:lnTo>
                  <a:pt x="0" y="1495511"/>
                </a:lnTo>
                <a:lnTo>
                  <a:pt x="1495511" y="0"/>
                </a:lnTo>
                <a:lnTo>
                  <a:pt x="4092935" y="2597424"/>
                </a:lnTo>
                <a:close/>
              </a:path>
            </a:pathLst>
          </a:custGeom>
          <a:solidFill>
            <a:srgbClr val="373C5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2724540" y="0"/>
            <a:ext cx="5563870" cy="2906395"/>
            <a:chOff x="12724540" y="0"/>
            <a:chExt cx="5563870" cy="2906395"/>
          </a:xfrm>
          <a:solidFill>
            <a:srgbClr val="BDBEC0"/>
          </a:solidFill>
        </p:grpSpPr>
        <p:sp>
          <p:nvSpPr>
            <p:cNvPr id="6" name="object 6"/>
            <p:cNvSpPr/>
            <p:nvPr/>
          </p:nvSpPr>
          <p:spPr>
            <a:xfrm>
              <a:off x="13834140" y="1"/>
              <a:ext cx="4453890" cy="2905760"/>
            </a:xfrm>
            <a:custGeom>
              <a:avLst/>
              <a:gdLst/>
              <a:ahLst/>
              <a:cxnLst/>
              <a:rect l="l" t="t" r="r" b="b"/>
              <a:pathLst>
                <a:path w="4453890" h="2905760">
                  <a:moveTo>
                    <a:pt x="4453860" y="1356727"/>
                  </a:moveTo>
                  <a:lnTo>
                    <a:pt x="2905293" y="2905293"/>
                  </a:lnTo>
                  <a:lnTo>
                    <a:pt x="0" y="0"/>
                  </a:lnTo>
                  <a:lnTo>
                    <a:pt x="4453860" y="0"/>
                  </a:lnTo>
                  <a:lnTo>
                    <a:pt x="4453860" y="135672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724540" y="0"/>
              <a:ext cx="2947035" cy="2906395"/>
            </a:xfrm>
            <a:custGeom>
              <a:avLst/>
              <a:gdLst/>
              <a:ahLst/>
              <a:cxnLst/>
              <a:rect l="l" t="t" r="r" b="b"/>
              <a:pathLst>
                <a:path w="2947034" h="2906395">
                  <a:moveTo>
                    <a:pt x="2946685" y="2865865"/>
                  </a:moveTo>
                  <a:lnTo>
                    <a:pt x="2906275" y="2906275"/>
                  </a:lnTo>
                  <a:lnTo>
                    <a:pt x="0" y="0"/>
                  </a:lnTo>
                  <a:lnTo>
                    <a:pt x="80819" y="0"/>
                  </a:lnTo>
                  <a:lnTo>
                    <a:pt x="2946685" y="286586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4620622" y="-50227"/>
            <a:ext cx="1028700" cy="1031875"/>
          </a:xfrm>
          <a:custGeom>
            <a:avLst/>
            <a:gdLst/>
            <a:ahLst/>
            <a:cxnLst/>
            <a:rect l="l" t="t" r="r" b="b"/>
            <a:pathLst>
              <a:path w="1028700" h="1031875">
                <a:moveTo>
                  <a:pt x="1028682" y="1031337"/>
                </a:moveTo>
                <a:lnTo>
                  <a:pt x="997661" y="1031337"/>
                </a:lnTo>
                <a:lnTo>
                  <a:pt x="0" y="33675"/>
                </a:lnTo>
                <a:lnTo>
                  <a:pt x="33674" y="0"/>
                </a:lnTo>
                <a:lnTo>
                  <a:pt x="1028682" y="995007"/>
                </a:lnTo>
                <a:lnTo>
                  <a:pt x="1028682" y="1031337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1575" y="-342900"/>
            <a:ext cx="2274005" cy="228010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82" y="2968586"/>
            <a:ext cx="14888918" cy="393438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185641" y="2323988"/>
            <a:ext cx="11602365" cy="19107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>
              <a:spcBef>
                <a:spcPts val="500"/>
              </a:spcBef>
              <a:buClr>
                <a:srgbClr val="FF0000"/>
              </a:buClr>
            </a:pPr>
            <a:r>
              <a:rPr lang="ru-RU" sz="2400" b="1" dirty="0"/>
              <a:t>	</a:t>
            </a:r>
            <a:endParaRPr lang="ru-RU" sz="2800" b="0" cap="none" spc="0" dirty="0">
              <a:ln w="0"/>
              <a:solidFill>
                <a:srgbClr val="373C59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2742405" flipV="1">
            <a:off x="-1479218" y="8080122"/>
            <a:ext cx="9413040" cy="46922"/>
          </a:xfrm>
          <a:prstGeom prst="rect">
            <a:avLst/>
          </a:prstGeom>
          <a:solidFill>
            <a:srgbClr val="373C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219200" y="6743700"/>
            <a:ext cx="3374757" cy="3543300"/>
          </a:xfrm>
          <a:prstGeom prst="line">
            <a:avLst/>
          </a:prstGeom>
          <a:ln>
            <a:solidFill>
              <a:srgbClr val="373C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ятиугольник 18"/>
          <p:cNvSpPr/>
          <p:nvPr/>
        </p:nvSpPr>
        <p:spPr>
          <a:xfrm>
            <a:off x="4012394" y="1689574"/>
            <a:ext cx="581563" cy="409718"/>
          </a:xfrm>
          <a:prstGeom prst="homePlate">
            <a:avLst/>
          </a:prstGeom>
          <a:solidFill>
            <a:srgbClr val="373C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77BB9F7-41DF-462F-A9E7-F62FC409CC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96" y="146942"/>
            <a:ext cx="15758286" cy="8614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45187" y="-664942"/>
            <a:ext cx="18288000" cy="10341663"/>
          </a:xfrm>
          <a:prstGeom prst="rect">
            <a:avLst/>
          </a:prstGeom>
          <a:solidFill>
            <a:srgbClr val="EBEAEF"/>
          </a:solidFill>
          <a:ln>
            <a:solidFill>
              <a:srgbClr val="373C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object 4"/>
          <p:cNvSpPr/>
          <p:nvPr/>
        </p:nvSpPr>
        <p:spPr>
          <a:xfrm>
            <a:off x="0" y="7716966"/>
            <a:ext cx="4093210" cy="2597785"/>
          </a:xfrm>
          <a:custGeom>
            <a:avLst/>
            <a:gdLst/>
            <a:ahLst/>
            <a:cxnLst/>
            <a:rect l="l" t="t" r="r" b="b"/>
            <a:pathLst>
              <a:path w="4093210" h="2597784">
                <a:moveTo>
                  <a:pt x="4092935" y="2597424"/>
                </a:moveTo>
                <a:lnTo>
                  <a:pt x="0" y="2597424"/>
                </a:lnTo>
                <a:lnTo>
                  <a:pt x="0" y="1495511"/>
                </a:lnTo>
                <a:lnTo>
                  <a:pt x="1495511" y="0"/>
                </a:lnTo>
                <a:lnTo>
                  <a:pt x="4092935" y="2597424"/>
                </a:lnTo>
                <a:close/>
              </a:path>
            </a:pathLst>
          </a:custGeom>
          <a:solidFill>
            <a:srgbClr val="373C5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2724540" y="0"/>
            <a:ext cx="5563870" cy="2906395"/>
            <a:chOff x="12724540" y="0"/>
            <a:chExt cx="5563870" cy="2906395"/>
          </a:xfrm>
          <a:solidFill>
            <a:srgbClr val="BDBEC0"/>
          </a:solidFill>
        </p:grpSpPr>
        <p:sp>
          <p:nvSpPr>
            <p:cNvPr id="6" name="object 6"/>
            <p:cNvSpPr/>
            <p:nvPr/>
          </p:nvSpPr>
          <p:spPr>
            <a:xfrm>
              <a:off x="13834140" y="1"/>
              <a:ext cx="4453890" cy="2905760"/>
            </a:xfrm>
            <a:custGeom>
              <a:avLst/>
              <a:gdLst/>
              <a:ahLst/>
              <a:cxnLst/>
              <a:rect l="l" t="t" r="r" b="b"/>
              <a:pathLst>
                <a:path w="4453890" h="2905760">
                  <a:moveTo>
                    <a:pt x="4453860" y="1356727"/>
                  </a:moveTo>
                  <a:lnTo>
                    <a:pt x="2905293" y="2905293"/>
                  </a:lnTo>
                  <a:lnTo>
                    <a:pt x="0" y="0"/>
                  </a:lnTo>
                  <a:lnTo>
                    <a:pt x="4453860" y="0"/>
                  </a:lnTo>
                  <a:lnTo>
                    <a:pt x="4453860" y="135672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724540" y="0"/>
              <a:ext cx="2947035" cy="2906395"/>
            </a:xfrm>
            <a:custGeom>
              <a:avLst/>
              <a:gdLst/>
              <a:ahLst/>
              <a:cxnLst/>
              <a:rect l="l" t="t" r="r" b="b"/>
              <a:pathLst>
                <a:path w="2947034" h="2906395">
                  <a:moveTo>
                    <a:pt x="2946685" y="2865865"/>
                  </a:moveTo>
                  <a:lnTo>
                    <a:pt x="2906275" y="2906275"/>
                  </a:lnTo>
                  <a:lnTo>
                    <a:pt x="0" y="0"/>
                  </a:lnTo>
                  <a:lnTo>
                    <a:pt x="80819" y="0"/>
                  </a:lnTo>
                  <a:lnTo>
                    <a:pt x="2946685" y="286586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4620622" y="-50227"/>
            <a:ext cx="1028700" cy="1031875"/>
          </a:xfrm>
          <a:custGeom>
            <a:avLst/>
            <a:gdLst/>
            <a:ahLst/>
            <a:cxnLst/>
            <a:rect l="l" t="t" r="r" b="b"/>
            <a:pathLst>
              <a:path w="1028700" h="1031875">
                <a:moveTo>
                  <a:pt x="1028682" y="1031337"/>
                </a:moveTo>
                <a:lnTo>
                  <a:pt x="997661" y="1031337"/>
                </a:lnTo>
                <a:lnTo>
                  <a:pt x="0" y="33675"/>
                </a:lnTo>
                <a:lnTo>
                  <a:pt x="33674" y="0"/>
                </a:lnTo>
                <a:lnTo>
                  <a:pt x="1028682" y="995007"/>
                </a:lnTo>
                <a:lnTo>
                  <a:pt x="1028682" y="1031337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1575" y="-342900"/>
            <a:ext cx="2274005" cy="228010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18" y="2905761"/>
            <a:ext cx="14888918" cy="393438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185641" y="2323988"/>
            <a:ext cx="11602365" cy="19107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>
              <a:spcBef>
                <a:spcPts val="500"/>
              </a:spcBef>
              <a:buClr>
                <a:srgbClr val="FF0000"/>
              </a:buClr>
            </a:pPr>
            <a:r>
              <a:rPr lang="ru-RU" sz="2400" b="1" dirty="0"/>
              <a:t>	</a:t>
            </a:r>
            <a:endParaRPr lang="ru-RU" sz="2800" b="0" cap="none" spc="0" dirty="0">
              <a:ln w="0"/>
              <a:solidFill>
                <a:srgbClr val="373C59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2742405" flipV="1">
            <a:off x="-1479218" y="8080122"/>
            <a:ext cx="9413040" cy="46922"/>
          </a:xfrm>
          <a:prstGeom prst="rect">
            <a:avLst/>
          </a:prstGeom>
          <a:solidFill>
            <a:srgbClr val="373C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219200" y="6743700"/>
            <a:ext cx="3374757" cy="3543300"/>
          </a:xfrm>
          <a:prstGeom prst="line">
            <a:avLst/>
          </a:prstGeom>
          <a:ln>
            <a:solidFill>
              <a:srgbClr val="373C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96A295E-9064-433F-9B6F-0610DD01DB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26" y="-830654"/>
            <a:ext cx="3183725" cy="3183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1D47257-0646-4EDE-BDC9-6EB6624411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210" y="-679466"/>
            <a:ext cx="3399828" cy="2807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991C34F-71AC-43D5-80FE-BA6BE95D5A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22" y="3206998"/>
            <a:ext cx="3468177" cy="2597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4BECF70-AAB9-4FA0-9EB5-29E3572D50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940" y="-654976"/>
            <a:ext cx="4355297" cy="2626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4BD684E-ADFC-4490-902E-0ACAAEF5B8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598" y="5433998"/>
            <a:ext cx="3940064" cy="2206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F123AD0-92AF-4EAD-8926-C6D9374D54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9116" y="2529251"/>
            <a:ext cx="2664917" cy="2773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23102F8-B35E-4947-A7A5-4A3C5F713B2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662" y="2230090"/>
            <a:ext cx="3193984" cy="2098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object 2">
            <a:extLst>
              <a:ext uri="{FF2B5EF4-FFF2-40B4-BE49-F238E27FC236}">
                <a16:creationId xmlns:a16="http://schemas.microsoft.com/office/drawing/2014/main" id="{284AEC7B-3F85-49E0-894B-E8D13ABC4CA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903458" y="7768375"/>
            <a:ext cx="12834044" cy="626454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 i="1" dirty="0">
                <a:solidFill>
                  <a:srgbClr val="002060"/>
                </a:solidFill>
                <a:latin typeface="Arial" panose="020B0604020202020204" pitchFamily="34" charset="0"/>
              </a:rPr>
              <a:t>Новый материал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A92B57A-EB80-4946-B244-20D63B9E50D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26" y="6260077"/>
            <a:ext cx="2715719" cy="2715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15A4C02C-AB8C-4A6C-AD76-6A477A50F9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5511" y="4203192"/>
            <a:ext cx="2163848" cy="3056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562234D-6756-4FEE-83B9-BFCC71E83C5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631" y="2297330"/>
            <a:ext cx="3832369" cy="3041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01018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72237" y="0"/>
            <a:ext cx="18288000" cy="10341663"/>
          </a:xfrm>
          <a:prstGeom prst="rect">
            <a:avLst/>
          </a:prstGeom>
          <a:solidFill>
            <a:srgbClr val="EBEAEF"/>
          </a:solidFill>
          <a:ln>
            <a:solidFill>
              <a:srgbClr val="373C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393337" y="583646"/>
            <a:ext cx="12834044" cy="1118896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7200" b="1" i="1" dirty="0">
                <a:solidFill>
                  <a:srgbClr val="002060"/>
                </a:solidFill>
                <a:latin typeface="Arial" panose="020B0604020202020204" pitchFamily="34" charset="0"/>
              </a:rPr>
              <a:t>Существительной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7716966"/>
            <a:ext cx="4093210" cy="2597785"/>
          </a:xfrm>
          <a:custGeom>
            <a:avLst/>
            <a:gdLst/>
            <a:ahLst/>
            <a:cxnLst/>
            <a:rect l="l" t="t" r="r" b="b"/>
            <a:pathLst>
              <a:path w="4093210" h="2597784">
                <a:moveTo>
                  <a:pt x="4092935" y="2597424"/>
                </a:moveTo>
                <a:lnTo>
                  <a:pt x="0" y="2597424"/>
                </a:lnTo>
                <a:lnTo>
                  <a:pt x="0" y="1495511"/>
                </a:lnTo>
                <a:lnTo>
                  <a:pt x="1495511" y="0"/>
                </a:lnTo>
                <a:lnTo>
                  <a:pt x="4092935" y="2597424"/>
                </a:lnTo>
                <a:close/>
              </a:path>
            </a:pathLst>
          </a:custGeom>
          <a:solidFill>
            <a:srgbClr val="373C5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2724540" y="0"/>
            <a:ext cx="5563870" cy="2906395"/>
            <a:chOff x="12724540" y="0"/>
            <a:chExt cx="5563870" cy="2906395"/>
          </a:xfrm>
          <a:solidFill>
            <a:srgbClr val="BDBEC0"/>
          </a:solidFill>
        </p:grpSpPr>
        <p:sp>
          <p:nvSpPr>
            <p:cNvPr id="6" name="object 6"/>
            <p:cNvSpPr/>
            <p:nvPr/>
          </p:nvSpPr>
          <p:spPr>
            <a:xfrm>
              <a:off x="13834140" y="1"/>
              <a:ext cx="4453890" cy="2905760"/>
            </a:xfrm>
            <a:custGeom>
              <a:avLst/>
              <a:gdLst/>
              <a:ahLst/>
              <a:cxnLst/>
              <a:rect l="l" t="t" r="r" b="b"/>
              <a:pathLst>
                <a:path w="4453890" h="2905760">
                  <a:moveTo>
                    <a:pt x="4453860" y="1356727"/>
                  </a:moveTo>
                  <a:lnTo>
                    <a:pt x="2905293" y="2905293"/>
                  </a:lnTo>
                  <a:lnTo>
                    <a:pt x="0" y="0"/>
                  </a:lnTo>
                  <a:lnTo>
                    <a:pt x="4453860" y="0"/>
                  </a:lnTo>
                  <a:lnTo>
                    <a:pt x="4453860" y="135672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724540" y="0"/>
              <a:ext cx="2947035" cy="2906395"/>
            </a:xfrm>
            <a:custGeom>
              <a:avLst/>
              <a:gdLst/>
              <a:ahLst/>
              <a:cxnLst/>
              <a:rect l="l" t="t" r="r" b="b"/>
              <a:pathLst>
                <a:path w="2947034" h="2906395">
                  <a:moveTo>
                    <a:pt x="2946685" y="2865865"/>
                  </a:moveTo>
                  <a:lnTo>
                    <a:pt x="2906275" y="2906275"/>
                  </a:lnTo>
                  <a:lnTo>
                    <a:pt x="0" y="0"/>
                  </a:lnTo>
                  <a:lnTo>
                    <a:pt x="80819" y="0"/>
                  </a:lnTo>
                  <a:lnTo>
                    <a:pt x="2946685" y="286586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4620622" y="-50227"/>
            <a:ext cx="1028700" cy="1031875"/>
          </a:xfrm>
          <a:custGeom>
            <a:avLst/>
            <a:gdLst/>
            <a:ahLst/>
            <a:cxnLst/>
            <a:rect l="l" t="t" r="r" b="b"/>
            <a:pathLst>
              <a:path w="1028700" h="1031875">
                <a:moveTo>
                  <a:pt x="1028682" y="1031337"/>
                </a:moveTo>
                <a:lnTo>
                  <a:pt x="997661" y="1031337"/>
                </a:lnTo>
                <a:lnTo>
                  <a:pt x="0" y="33675"/>
                </a:lnTo>
                <a:lnTo>
                  <a:pt x="33674" y="0"/>
                </a:lnTo>
                <a:lnTo>
                  <a:pt x="1028682" y="995007"/>
                </a:lnTo>
                <a:lnTo>
                  <a:pt x="1028682" y="1031337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1575" y="-342900"/>
            <a:ext cx="2274005" cy="228010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078" y="2274658"/>
            <a:ext cx="14888918" cy="462144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426955" y="2715405"/>
            <a:ext cx="5269246" cy="6127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solidFill>
                  <a:schemeClr val="accent4">
                    <a:lumMod val="75000"/>
                  </a:schemeClr>
                </a:solidFill>
              </a:rPr>
              <a:t>Кие?</a:t>
            </a:r>
          </a:p>
          <a:p>
            <a:pPr algn="ctr"/>
            <a:r>
              <a:rPr lang="ru-RU" sz="3200" b="1" dirty="0" err="1">
                <a:solidFill>
                  <a:schemeClr val="accent4">
                    <a:lumMod val="75000"/>
                  </a:schemeClr>
                </a:solidFill>
              </a:rPr>
              <a:t>Ломань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3200" b="1" dirty="0" err="1">
                <a:solidFill>
                  <a:schemeClr val="accent4">
                    <a:lumMod val="75000"/>
                  </a:schemeClr>
                </a:solidFill>
              </a:rPr>
              <a:t>Тонавтыця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3200" b="1" dirty="0" err="1">
                <a:solidFill>
                  <a:schemeClr val="accent4">
                    <a:lumMod val="75000"/>
                  </a:schemeClr>
                </a:solidFill>
              </a:rPr>
              <a:t>Тонавтниця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3200" b="1" dirty="0" err="1">
                <a:solidFill>
                  <a:schemeClr val="accent4">
                    <a:lumMod val="75000"/>
                  </a:schemeClr>
                </a:solidFill>
              </a:rPr>
              <a:t>Сырькай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3200" b="1" dirty="0" err="1">
                <a:solidFill>
                  <a:schemeClr val="accent4">
                    <a:lumMod val="75000"/>
                  </a:schemeClr>
                </a:solidFill>
              </a:rPr>
              <a:t>Покштя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3200" b="1" dirty="0" err="1">
                <a:solidFill>
                  <a:schemeClr val="accent4">
                    <a:lumMod val="75000"/>
                  </a:schemeClr>
                </a:solidFill>
              </a:rPr>
              <a:t>Сазор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ru-RU" sz="4000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>
              <a:spcBef>
                <a:spcPts val="500"/>
              </a:spcBef>
              <a:buClr>
                <a:srgbClr val="FF0000"/>
              </a:buClr>
            </a:pPr>
            <a:r>
              <a:rPr lang="ru-RU" sz="2400" b="1" dirty="0"/>
              <a:t>	</a:t>
            </a:r>
            <a:endParaRPr lang="ru-RU" sz="2800" b="0" cap="none" spc="0" dirty="0">
              <a:ln w="0"/>
              <a:solidFill>
                <a:srgbClr val="373C59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2742405" flipV="1">
            <a:off x="-1479218" y="8080122"/>
            <a:ext cx="9413040" cy="46922"/>
          </a:xfrm>
          <a:prstGeom prst="rect">
            <a:avLst/>
          </a:prstGeom>
          <a:solidFill>
            <a:srgbClr val="373C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219200" y="6743700"/>
            <a:ext cx="3374757" cy="3543300"/>
          </a:xfrm>
          <a:prstGeom prst="line">
            <a:avLst/>
          </a:prstGeom>
          <a:ln>
            <a:solidFill>
              <a:srgbClr val="373C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ятиугольник 18"/>
          <p:cNvSpPr/>
          <p:nvPr/>
        </p:nvSpPr>
        <p:spPr>
          <a:xfrm>
            <a:off x="405281" y="465710"/>
            <a:ext cx="581563" cy="409718"/>
          </a:xfrm>
          <a:prstGeom prst="homePlate">
            <a:avLst/>
          </a:prstGeom>
          <a:solidFill>
            <a:srgbClr val="373C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60A75EE5-09C5-4D23-9AE0-25C77A6C43B5}"/>
              </a:ext>
            </a:extLst>
          </p:cNvPr>
          <p:cNvCxnSpPr>
            <a:cxnSpLocks/>
          </p:cNvCxnSpPr>
          <p:nvPr/>
        </p:nvCxnSpPr>
        <p:spPr>
          <a:xfrm flipH="1">
            <a:off x="5334000" y="1568292"/>
            <a:ext cx="990600" cy="10549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3B8000B8-C2E4-4D5E-B611-F09539F60C3C}"/>
              </a:ext>
            </a:extLst>
          </p:cNvPr>
          <p:cNvCxnSpPr>
            <a:cxnSpLocks/>
          </p:cNvCxnSpPr>
          <p:nvPr/>
        </p:nvCxnSpPr>
        <p:spPr>
          <a:xfrm>
            <a:off x="9516237" y="1681266"/>
            <a:ext cx="749026" cy="10341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FF21574D-526C-4DB0-AEED-65E5409E563D}"/>
              </a:ext>
            </a:extLst>
          </p:cNvPr>
          <p:cNvSpPr/>
          <p:nvPr/>
        </p:nvSpPr>
        <p:spPr>
          <a:xfrm>
            <a:off x="8222504" y="2626734"/>
            <a:ext cx="5269246" cy="520398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solidFill>
                  <a:schemeClr val="accent4">
                    <a:lumMod val="75000"/>
                  </a:schemeClr>
                </a:solidFill>
              </a:rPr>
              <a:t>Мезе?</a:t>
            </a:r>
          </a:p>
          <a:p>
            <a:pPr algn="ctr"/>
            <a:r>
              <a:rPr lang="ru-RU" sz="3200" b="1" dirty="0">
                <a:solidFill>
                  <a:schemeClr val="accent4">
                    <a:lumMod val="75000"/>
                  </a:schemeClr>
                </a:solidFill>
              </a:rPr>
              <a:t>Киска</a:t>
            </a:r>
          </a:p>
          <a:p>
            <a:pPr algn="ctr"/>
            <a:r>
              <a:rPr lang="ru-RU" sz="3200" b="1" dirty="0">
                <a:solidFill>
                  <a:schemeClr val="accent4">
                    <a:lumMod val="75000"/>
                  </a:schemeClr>
                </a:solidFill>
              </a:rPr>
              <a:t>Катка</a:t>
            </a:r>
          </a:p>
          <a:p>
            <a:pPr algn="ctr"/>
            <a:r>
              <a:rPr lang="ru-RU" sz="3200" b="1" dirty="0" err="1">
                <a:solidFill>
                  <a:schemeClr val="accent4">
                    <a:lumMod val="75000"/>
                  </a:schemeClr>
                </a:solidFill>
              </a:rPr>
              <a:t>Капста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3200" b="1" dirty="0" err="1">
                <a:solidFill>
                  <a:schemeClr val="accent4">
                    <a:lumMod val="75000"/>
                  </a:schemeClr>
                </a:solidFill>
              </a:rPr>
              <a:t>Куяр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3200" b="1" dirty="0" err="1">
                <a:solidFill>
                  <a:schemeClr val="accent4">
                    <a:lumMod val="75000"/>
                  </a:schemeClr>
                </a:solidFill>
              </a:rPr>
              <a:t>Пурька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3200" b="1" dirty="0" err="1">
                <a:solidFill>
                  <a:schemeClr val="accent4">
                    <a:lumMod val="75000"/>
                  </a:schemeClr>
                </a:solidFill>
              </a:rPr>
              <a:t>Панго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>
              <a:spcBef>
                <a:spcPts val="500"/>
              </a:spcBef>
              <a:buClr>
                <a:srgbClr val="FF0000"/>
              </a:buClr>
            </a:pPr>
            <a:r>
              <a:rPr lang="ru-RU" sz="2400" b="1" dirty="0"/>
              <a:t>	</a:t>
            </a:r>
            <a:endParaRPr lang="ru-RU" sz="2800" b="0" cap="none" spc="0" dirty="0">
              <a:ln w="0"/>
              <a:solidFill>
                <a:srgbClr val="373C59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375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92920" y="0"/>
            <a:ext cx="18288000" cy="10341663"/>
          </a:xfrm>
          <a:prstGeom prst="rect">
            <a:avLst/>
          </a:prstGeom>
          <a:solidFill>
            <a:srgbClr val="EBEAEF"/>
          </a:solidFill>
          <a:ln>
            <a:solidFill>
              <a:srgbClr val="373C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4086584" y="8802151"/>
            <a:ext cx="12834044" cy="688009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i="1" dirty="0" err="1">
                <a:solidFill>
                  <a:srgbClr val="002060"/>
                </a:solidFill>
                <a:latin typeface="Arial" panose="020B0604020202020204" pitchFamily="34" charset="0"/>
              </a:rPr>
              <a:t>Закрепелние</a:t>
            </a:r>
            <a:r>
              <a:rPr lang="ru-RU" altLang="ru-RU" sz="4400" b="1" i="1" dirty="0">
                <a:solidFill>
                  <a:srgbClr val="002060"/>
                </a:solidFill>
                <a:latin typeface="Arial" panose="020B0604020202020204" pitchFamily="34" charset="0"/>
              </a:rPr>
              <a:t> нового материала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7716966"/>
            <a:ext cx="4093210" cy="2597785"/>
          </a:xfrm>
          <a:custGeom>
            <a:avLst/>
            <a:gdLst/>
            <a:ahLst/>
            <a:cxnLst/>
            <a:rect l="l" t="t" r="r" b="b"/>
            <a:pathLst>
              <a:path w="4093210" h="2597784">
                <a:moveTo>
                  <a:pt x="4092935" y="2597424"/>
                </a:moveTo>
                <a:lnTo>
                  <a:pt x="0" y="2597424"/>
                </a:lnTo>
                <a:lnTo>
                  <a:pt x="0" y="1495511"/>
                </a:lnTo>
                <a:lnTo>
                  <a:pt x="1495511" y="0"/>
                </a:lnTo>
                <a:lnTo>
                  <a:pt x="4092935" y="2597424"/>
                </a:lnTo>
                <a:close/>
              </a:path>
            </a:pathLst>
          </a:custGeom>
          <a:solidFill>
            <a:srgbClr val="373C5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2724540" y="0"/>
            <a:ext cx="5563870" cy="2906395"/>
            <a:chOff x="12724540" y="0"/>
            <a:chExt cx="5563870" cy="2906395"/>
          </a:xfrm>
          <a:solidFill>
            <a:srgbClr val="BDBEC0"/>
          </a:solidFill>
        </p:grpSpPr>
        <p:sp>
          <p:nvSpPr>
            <p:cNvPr id="6" name="object 6"/>
            <p:cNvSpPr/>
            <p:nvPr/>
          </p:nvSpPr>
          <p:spPr>
            <a:xfrm>
              <a:off x="13834140" y="1"/>
              <a:ext cx="4453890" cy="2905760"/>
            </a:xfrm>
            <a:custGeom>
              <a:avLst/>
              <a:gdLst/>
              <a:ahLst/>
              <a:cxnLst/>
              <a:rect l="l" t="t" r="r" b="b"/>
              <a:pathLst>
                <a:path w="4453890" h="2905760">
                  <a:moveTo>
                    <a:pt x="4453860" y="1356727"/>
                  </a:moveTo>
                  <a:lnTo>
                    <a:pt x="2905293" y="2905293"/>
                  </a:lnTo>
                  <a:lnTo>
                    <a:pt x="0" y="0"/>
                  </a:lnTo>
                  <a:lnTo>
                    <a:pt x="4453860" y="0"/>
                  </a:lnTo>
                  <a:lnTo>
                    <a:pt x="4453860" y="135672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724540" y="0"/>
              <a:ext cx="2947035" cy="2906395"/>
            </a:xfrm>
            <a:custGeom>
              <a:avLst/>
              <a:gdLst/>
              <a:ahLst/>
              <a:cxnLst/>
              <a:rect l="l" t="t" r="r" b="b"/>
              <a:pathLst>
                <a:path w="2947034" h="2906395">
                  <a:moveTo>
                    <a:pt x="2946685" y="2865865"/>
                  </a:moveTo>
                  <a:lnTo>
                    <a:pt x="2906275" y="2906275"/>
                  </a:lnTo>
                  <a:lnTo>
                    <a:pt x="0" y="0"/>
                  </a:lnTo>
                  <a:lnTo>
                    <a:pt x="80819" y="0"/>
                  </a:lnTo>
                  <a:lnTo>
                    <a:pt x="2946685" y="286586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4620622" y="-50227"/>
            <a:ext cx="1028700" cy="1031875"/>
          </a:xfrm>
          <a:custGeom>
            <a:avLst/>
            <a:gdLst/>
            <a:ahLst/>
            <a:cxnLst/>
            <a:rect l="l" t="t" r="r" b="b"/>
            <a:pathLst>
              <a:path w="1028700" h="1031875">
                <a:moveTo>
                  <a:pt x="1028682" y="1031337"/>
                </a:moveTo>
                <a:lnTo>
                  <a:pt x="997661" y="1031337"/>
                </a:lnTo>
                <a:lnTo>
                  <a:pt x="0" y="33675"/>
                </a:lnTo>
                <a:lnTo>
                  <a:pt x="33674" y="0"/>
                </a:lnTo>
                <a:lnTo>
                  <a:pt x="1028682" y="995007"/>
                </a:lnTo>
                <a:lnTo>
                  <a:pt x="1028682" y="1031337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1575" y="-342900"/>
            <a:ext cx="2274005" cy="228010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38" y="2380724"/>
            <a:ext cx="14888918" cy="393438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185641" y="2323988"/>
            <a:ext cx="11602365" cy="23724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/>
              <a:t>упр. 1 с.8</a:t>
            </a:r>
            <a:r>
              <a:rPr lang="ru-RU" b="1" dirty="0"/>
              <a:t>. </a:t>
            </a:r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>
              <a:spcBef>
                <a:spcPts val="500"/>
              </a:spcBef>
              <a:buClr>
                <a:srgbClr val="FF0000"/>
              </a:buClr>
            </a:pPr>
            <a:r>
              <a:rPr lang="ru-RU" sz="2400" b="1" dirty="0"/>
              <a:t>	</a:t>
            </a:r>
            <a:endParaRPr lang="ru-RU" sz="2800" b="0" cap="none" spc="0" dirty="0">
              <a:ln w="0"/>
              <a:solidFill>
                <a:srgbClr val="373C59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2742405" flipV="1">
            <a:off x="-1479218" y="8080122"/>
            <a:ext cx="9413040" cy="46922"/>
          </a:xfrm>
          <a:prstGeom prst="rect">
            <a:avLst/>
          </a:prstGeom>
          <a:solidFill>
            <a:srgbClr val="373C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219200" y="6743700"/>
            <a:ext cx="3374757" cy="3543300"/>
          </a:xfrm>
          <a:prstGeom prst="line">
            <a:avLst/>
          </a:prstGeom>
          <a:ln>
            <a:solidFill>
              <a:srgbClr val="373C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ятиугольник 18"/>
          <p:cNvSpPr/>
          <p:nvPr/>
        </p:nvSpPr>
        <p:spPr>
          <a:xfrm>
            <a:off x="761538" y="266859"/>
            <a:ext cx="581563" cy="409718"/>
          </a:xfrm>
          <a:prstGeom prst="homePlate">
            <a:avLst/>
          </a:prstGeom>
          <a:solidFill>
            <a:srgbClr val="373C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732F22F-0DC8-47D4-BA30-D340B52A59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90" y="1735900"/>
            <a:ext cx="4093210" cy="6700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15782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219200" y="-27332"/>
            <a:ext cx="18288000" cy="10341663"/>
          </a:xfrm>
          <a:prstGeom prst="rect">
            <a:avLst/>
          </a:prstGeom>
          <a:solidFill>
            <a:srgbClr val="EBEAEF"/>
          </a:solidFill>
          <a:ln>
            <a:solidFill>
              <a:srgbClr val="373C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393337" y="583646"/>
            <a:ext cx="12834044" cy="1118896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7200" b="1" i="1" dirty="0">
                <a:solidFill>
                  <a:srgbClr val="002060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7716966"/>
            <a:ext cx="4093210" cy="2597785"/>
          </a:xfrm>
          <a:custGeom>
            <a:avLst/>
            <a:gdLst/>
            <a:ahLst/>
            <a:cxnLst/>
            <a:rect l="l" t="t" r="r" b="b"/>
            <a:pathLst>
              <a:path w="4093210" h="2597784">
                <a:moveTo>
                  <a:pt x="4092935" y="2597424"/>
                </a:moveTo>
                <a:lnTo>
                  <a:pt x="0" y="2597424"/>
                </a:lnTo>
                <a:lnTo>
                  <a:pt x="0" y="1495511"/>
                </a:lnTo>
                <a:lnTo>
                  <a:pt x="1495511" y="0"/>
                </a:lnTo>
                <a:lnTo>
                  <a:pt x="4092935" y="2597424"/>
                </a:lnTo>
                <a:close/>
              </a:path>
            </a:pathLst>
          </a:custGeom>
          <a:solidFill>
            <a:srgbClr val="373C5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2724540" y="0"/>
            <a:ext cx="5563870" cy="2906395"/>
            <a:chOff x="12724540" y="0"/>
            <a:chExt cx="5563870" cy="2906395"/>
          </a:xfrm>
          <a:solidFill>
            <a:srgbClr val="BDBEC0"/>
          </a:solidFill>
        </p:grpSpPr>
        <p:sp>
          <p:nvSpPr>
            <p:cNvPr id="6" name="object 6"/>
            <p:cNvSpPr/>
            <p:nvPr/>
          </p:nvSpPr>
          <p:spPr>
            <a:xfrm>
              <a:off x="13834140" y="1"/>
              <a:ext cx="4453890" cy="2905760"/>
            </a:xfrm>
            <a:custGeom>
              <a:avLst/>
              <a:gdLst/>
              <a:ahLst/>
              <a:cxnLst/>
              <a:rect l="l" t="t" r="r" b="b"/>
              <a:pathLst>
                <a:path w="4453890" h="2905760">
                  <a:moveTo>
                    <a:pt x="4453860" y="1356727"/>
                  </a:moveTo>
                  <a:lnTo>
                    <a:pt x="2905293" y="2905293"/>
                  </a:lnTo>
                  <a:lnTo>
                    <a:pt x="0" y="0"/>
                  </a:lnTo>
                  <a:lnTo>
                    <a:pt x="4453860" y="0"/>
                  </a:lnTo>
                  <a:lnTo>
                    <a:pt x="4453860" y="135672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724540" y="0"/>
              <a:ext cx="2947035" cy="2906395"/>
            </a:xfrm>
            <a:custGeom>
              <a:avLst/>
              <a:gdLst/>
              <a:ahLst/>
              <a:cxnLst/>
              <a:rect l="l" t="t" r="r" b="b"/>
              <a:pathLst>
                <a:path w="2947034" h="2906395">
                  <a:moveTo>
                    <a:pt x="2946685" y="2865865"/>
                  </a:moveTo>
                  <a:lnTo>
                    <a:pt x="2906275" y="2906275"/>
                  </a:lnTo>
                  <a:lnTo>
                    <a:pt x="0" y="0"/>
                  </a:lnTo>
                  <a:lnTo>
                    <a:pt x="80819" y="0"/>
                  </a:lnTo>
                  <a:lnTo>
                    <a:pt x="2946685" y="286586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4620622" y="-50227"/>
            <a:ext cx="1028700" cy="1031875"/>
          </a:xfrm>
          <a:custGeom>
            <a:avLst/>
            <a:gdLst/>
            <a:ahLst/>
            <a:cxnLst/>
            <a:rect l="l" t="t" r="r" b="b"/>
            <a:pathLst>
              <a:path w="1028700" h="1031875">
                <a:moveTo>
                  <a:pt x="1028682" y="1031337"/>
                </a:moveTo>
                <a:lnTo>
                  <a:pt x="997661" y="1031337"/>
                </a:lnTo>
                <a:lnTo>
                  <a:pt x="0" y="33675"/>
                </a:lnTo>
                <a:lnTo>
                  <a:pt x="33674" y="0"/>
                </a:lnTo>
                <a:lnTo>
                  <a:pt x="1028682" y="995007"/>
                </a:lnTo>
                <a:lnTo>
                  <a:pt x="1028682" y="1031337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1575" y="-342900"/>
            <a:ext cx="2274005" cy="228010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82" y="1934732"/>
            <a:ext cx="14888918" cy="496823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185642" y="2323988"/>
            <a:ext cx="7922444" cy="231088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/>
              <a:t>упр. 2 с.8. </a:t>
            </a:r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>
              <a:spcBef>
                <a:spcPts val="5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400" b="1" dirty="0"/>
              <a:t>	</a:t>
            </a:r>
            <a:endParaRPr lang="ru-RU" sz="2800" b="0" cap="none" spc="0" dirty="0">
              <a:ln w="0"/>
              <a:solidFill>
                <a:srgbClr val="373C59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2742405" flipV="1">
            <a:off x="-1479218" y="8080122"/>
            <a:ext cx="9413040" cy="46922"/>
          </a:xfrm>
          <a:prstGeom prst="rect">
            <a:avLst/>
          </a:prstGeom>
          <a:solidFill>
            <a:srgbClr val="373C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219200" y="6743700"/>
            <a:ext cx="3374757" cy="3543300"/>
          </a:xfrm>
          <a:prstGeom prst="line">
            <a:avLst/>
          </a:prstGeom>
          <a:ln>
            <a:solidFill>
              <a:srgbClr val="373C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ятиугольник 18"/>
          <p:cNvSpPr/>
          <p:nvPr/>
        </p:nvSpPr>
        <p:spPr>
          <a:xfrm>
            <a:off x="1755823" y="351456"/>
            <a:ext cx="581563" cy="409718"/>
          </a:xfrm>
          <a:prstGeom prst="homePlate">
            <a:avLst/>
          </a:prstGeom>
          <a:solidFill>
            <a:srgbClr val="373C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4E74C7F-5865-47B5-B93F-E7F4F7882D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82" y="1296541"/>
            <a:ext cx="4093210" cy="6700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85047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219200" y="-27332"/>
            <a:ext cx="18288000" cy="10341663"/>
          </a:xfrm>
          <a:prstGeom prst="rect">
            <a:avLst/>
          </a:prstGeom>
          <a:solidFill>
            <a:srgbClr val="EBEAEF"/>
          </a:solidFill>
          <a:ln>
            <a:solidFill>
              <a:srgbClr val="373C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5165378" y="8624493"/>
            <a:ext cx="12834044" cy="626454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 i="1" dirty="0">
                <a:solidFill>
                  <a:srgbClr val="002060"/>
                </a:solidFill>
                <a:latin typeface="Arial" panose="020B0604020202020204" pitchFamily="34" charset="0"/>
              </a:rPr>
              <a:t>Физкультминутка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7716966"/>
            <a:ext cx="4093210" cy="2597785"/>
          </a:xfrm>
          <a:custGeom>
            <a:avLst/>
            <a:gdLst/>
            <a:ahLst/>
            <a:cxnLst/>
            <a:rect l="l" t="t" r="r" b="b"/>
            <a:pathLst>
              <a:path w="4093210" h="2597784">
                <a:moveTo>
                  <a:pt x="4092935" y="2597424"/>
                </a:moveTo>
                <a:lnTo>
                  <a:pt x="0" y="2597424"/>
                </a:lnTo>
                <a:lnTo>
                  <a:pt x="0" y="1495511"/>
                </a:lnTo>
                <a:lnTo>
                  <a:pt x="1495511" y="0"/>
                </a:lnTo>
                <a:lnTo>
                  <a:pt x="4092935" y="2597424"/>
                </a:lnTo>
                <a:close/>
              </a:path>
            </a:pathLst>
          </a:custGeom>
          <a:solidFill>
            <a:srgbClr val="373C5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2724540" y="0"/>
            <a:ext cx="5563870" cy="2906395"/>
            <a:chOff x="12724540" y="0"/>
            <a:chExt cx="5563870" cy="2906395"/>
          </a:xfrm>
          <a:solidFill>
            <a:srgbClr val="BDBEC0"/>
          </a:solidFill>
        </p:grpSpPr>
        <p:sp>
          <p:nvSpPr>
            <p:cNvPr id="6" name="object 6"/>
            <p:cNvSpPr/>
            <p:nvPr/>
          </p:nvSpPr>
          <p:spPr>
            <a:xfrm>
              <a:off x="13834140" y="1"/>
              <a:ext cx="4453890" cy="2905760"/>
            </a:xfrm>
            <a:custGeom>
              <a:avLst/>
              <a:gdLst/>
              <a:ahLst/>
              <a:cxnLst/>
              <a:rect l="l" t="t" r="r" b="b"/>
              <a:pathLst>
                <a:path w="4453890" h="2905760">
                  <a:moveTo>
                    <a:pt x="4453860" y="1356727"/>
                  </a:moveTo>
                  <a:lnTo>
                    <a:pt x="2905293" y="2905293"/>
                  </a:lnTo>
                  <a:lnTo>
                    <a:pt x="0" y="0"/>
                  </a:lnTo>
                  <a:lnTo>
                    <a:pt x="4453860" y="0"/>
                  </a:lnTo>
                  <a:lnTo>
                    <a:pt x="4453860" y="135672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724540" y="0"/>
              <a:ext cx="2947035" cy="2906395"/>
            </a:xfrm>
            <a:custGeom>
              <a:avLst/>
              <a:gdLst/>
              <a:ahLst/>
              <a:cxnLst/>
              <a:rect l="l" t="t" r="r" b="b"/>
              <a:pathLst>
                <a:path w="2947034" h="2906395">
                  <a:moveTo>
                    <a:pt x="2946685" y="2865865"/>
                  </a:moveTo>
                  <a:lnTo>
                    <a:pt x="2906275" y="2906275"/>
                  </a:lnTo>
                  <a:lnTo>
                    <a:pt x="0" y="0"/>
                  </a:lnTo>
                  <a:lnTo>
                    <a:pt x="80819" y="0"/>
                  </a:lnTo>
                  <a:lnTo>
                    <a:pt x="2946685" y="286586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4620622" y="-50227"/>
            <a:ext cx="1028700" cy="1031875"/>
          </a:xfrm>
          <a:custGeom>
            <a:avLst/>
            <a:gdLst/>
            <a:ahLst/>
            <a:cxnLst/>
            <a:rect l="l" t="t" r="r" b="b"/>
            <a:pathLst>
              <a:path w="1028700" h="1031875">
                <a:moveTo>
                  <a:pt x="1028682" y="1031337"/>
                </a:moveTo>
                <a:lnTo>
                  <a:pt x="997661" y="1031337"/>
                </a:lnTo>
                <a:lnTo>
                  <a:pt x="0" y="33675"/>
                </a:lnTo>
                <a:lnTo>
                  <a:pt x="33674" y="0"/>
                </a:lnTo>
                <a:lnTo>
                  <a:pt x="1028682" y="995007"/>
                </a:lnTo>
                <a:lnTo>
                  <a:pt x="1028682" y="1031337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71575" y="-342900"/>
            <a:ext cx="2274005" cy="228010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682" y="2968586"/>
            <a:ext cx="14888918" cy="393438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185641" y="2323988"/>
            <a:ext cx="11602365" cy="19107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>
              <a:spcBef>
                <a:spcPts val="500"/>
              </a:spcBef>
              <a:buClr>
                <a:srgbClr val="FF0000"/>
              </a:buClr>
            </a:pPr>
            <a:r>
              <a:rPr lang="ru-RU" sz="2400" b="1" dirty="0"/>
              <a:t>	</a:t>
            </a:r>
            <a:endParaRPr lang="ru-RU" sz="2800" b="0" cap="none" spc="0" dirty="0">
              <a:ln w="0"/>
              <a:solidFill>
                <a:srgbClr val="373C59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2742405" flipV="1">
            <a:off x="-1479218" y="8080122"/>
            <a:ext cx="9413040" cy="46922"/>
          </a:xfrm>
          <a:prstGeom prst="rect">
            <a:avLst/>
          </a:prstGeom>
          <a:solidFill>
            <a:srgbClr val="373C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219200" y="6743700"/>
            <a:ext cx="3374757" cy="3543300"/>
          </a:xfrm>
          <a:prstGeom prst="line">
            <a:avLst/>
          </a:prstGeom>
          <a:ln>
            <a:solidFill>
              <a:srgbClr val="373C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ятиугольник 18"/>
          <p:cNvSpPr/>
          <p:nvPr/>
        </p:nvSpPr>
        <p:spPr>
          <a:xfrm>
            <a:off x="1894859" y="465710"/>
            <a:ext cx="581563" cy="409718"/>
          </a:xfrm>
          <a:prstGeom prst="homePlate">
            <a:avLst/>
          </a:prstGeom>
          <a:solidFill>
            <a:srgbClr val="373C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Картинки по запросу солнышко бегает анимация">
            <a:hlinkClick r:id="rId6"/>
            <a:extLst>
              <a:ext uri="{FF2B5EF4-FFF2-40B4-BE49-F238E27FC236}">
                <a16:creationId xmlns:a16="http://schemas.microsoft.com/office/drawing/2014/main" id="{CC232B88-79C9-4AE0-B4DA-B89EB06DD1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614" y="1297216"/>
            <a:ext cx="12425992" cy="658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Toorama_-_sut1_(Dydki.info)">
            <a:hlinkClick r:id="" action="ppaction://media"/>
            <a:extLst>
              <a:ext uri="{FF2B5EF4-FFF2-40B4-BE49-F238E27FC236}">
                <a16:creationId xmlns:a16="http://schemas.microsoft.com/office/drawing/2014/main" id="{BB8E212B-FCA5-4CF1-BA3B-65E97F385B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82400" y="795861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17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219200" y="-27332"/>
            <a:ext cx="18288000" cy="10341663"/>
          </a:xfrm>
          <a:prstGeom prst="rect">
            <a:avLst/>
          </a:prstGeom>
          <a:solidFill>
            <a:srgbClr val="EBEAEF"/>
          </a:solidFill>
          <a:ln>
            <a:solidFill>
              <a:srgbClr val="373C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393337" y="583646"/>
            <a:ext cx="12834044" cy="1118896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72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7716966"/>
            <a:ext cx="4093210" cy="2597785"/>
          </a:xfrm>
          <a:custGeom>
            <a:avLst/>
            <a:gdLst/>
            <a:ahLst/>
            <a:cxnLst/>
            <a:rect l="l" t="t" r="r" b="b"/>
            <a:pathLst>
              <a:path w="4093210" h="2597784">
                <a:moveTo>
                  <a:pt x="4092935" y="2597424"/>
                </a:moveTo>
                <a:lnTo>
                  <a:pt x="0" y="2597424"/>
                </a:lnTo>
                <a:lnTo>
                  <a:pt x="0" y="1495511"/>
                </a:lnTo>
                <a:lnTo>
                  <a:pt x="1495511" y="0"/>
                </a:lnTo>
                <a:lnTo>
                  <a:pt x="4092935" y="2597424"/>
                </a:lnTo>
                <a:close/>
              </a:path>
            </a:pathLst>
          </a:custGeom>
          <a:solidFill>
            <a:srgbClr val="373C5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2724540" y="0"/>
            <a:ext cx="5563870" cy="2906395"/>
            <a:chOff x="12724540" y="0"/>
            <a:chExt cx="5563870" cy="2906395"/>
          </a:xfrm>
          <a:solidFill>
            <a:srgbClr val="BDBEC0"/>
          </a:solidFill>
        </p:grpSpPr>
        <p:sp>
          <p:nvSpPr>
            <p:cNvPr id="6" name="object 6"/>
            <p:cNvSpPr/>
            <p:nvPr/>
          </p:nvSpPr>
          <p:spPr>
            <a:xfrm>
              <a:off x="13834140" y="1"/>
              <a:ext cx="4453890" cy="2905760"/>
            </a:xfrm>
            <a:custGeom>
              <a:avLst/>
              <a:gdLst/>
              <a:ahLst/>
              <a:cxnLst/>
              <a:rect l="l" t="t" r="r" b="b"/>
              <a:pathLst>
                <a:path w="4453890" h="2905760">
                  <a:moveTo>
                    <a:pt x="4453860" y="1356727"/>
                  </a:moveTo>
                  <a:lnTo>
                    <a:pt x="2905293" y="2905293"/>
                  </a:lnTo>
                  <a:lnTo>
                    <a:pt x="0" y="0"/>
                  </a:lnTo>
                  <a:lnTo>
                    <a:pt x="4453860" y="0"/>
                  </a:lnTo>
                  <a:lnTo>
                    <a:pt x="4453860" y="135672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724540" y="0"/>
              <a:ext cx="2947035" cy="2906395"/>
            </a:xfrm>
            <a:custGeom>
              <a:avLst/>
              <a:gdLst/>
              <a:ahLst/>
              <a:cxnLst/>
              <a:rect l="l" t="t" r="r" b="b"/>
              <a:pathLst>
                <a:path w="2947034" h="2906395">
                  <a:moveTo>
                    <a:pt x="2946685" y="2865865"/>
                  </a:moveTo>
                  <a:lnTo>
                    <a:pt x="2906275" y="2906275"/>
                  </a:lnTo>
                  <a:lnTo>
                    <a:pt x="0" y="0"/>
                  </a:lnTo>
                  <a:lnTo>
                    <a:pt x="80819" y="0"/>
                  </a:lnTo>
                  <a:lnTo>
                    <a:pt x="2946685" y="286586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4620622" y="-50227"/>
            <a:ext cx="1028700" cy="1031875"/>
          </a:xfrm>
          <a:custGeom>
            <a:avLst/>
            <a:gdLst/>
            <a:ahLst/>
            <a:cxnLst/>
            <a:rect l="l" t="t" r="r" b="b"/>
            <a:pathLst>
              <a:path w="1028700" h="1031875">
                <a:moveTo>
                  <a:pt x="1028682" y="1031337"/>
                </a:moveTo>
                <a:lnTo>
                  <a:pt x="997661" y="1031337"/>
                </a:lnTo>
                <a:lnTo>
                  <a:pt x="0" y="33675"/>
                </a:lnTo>
                <a:lnTo>
                  <a:pt x="33674" y="0"/>
                </a:lnTo>
                <a:lnTo>
                  <a:pt x="1028682" y="995007"/>
                </a:lnTo>
                <a:lnTo>
                  <a:pt x="1028682" y="1031337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1575" y="-342900"/>
            <a:ext cx="2274005" cy="228010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747" y="1987225"/>
            <a:ext cx="14888918" cy="393438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185642" y="2323988"/>
            <a:ext cx="7922443" cy="22493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b="1" dirty="0"/>
          </a:p>
          <a:p>
            <a:pPr algn="ctr"/>
            <a:r>
              <a:rPr lang="ru-RU" sz="4000" b="1" dirty="0"/>
              <a:t>упр. 3 с. 9. </a:t>
            </a:r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>
              <a:spcBef>
                <a:spcPts val="5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400" b="1" dirty="0"/>
              <a:t>	</a:t>
            </a:r>
            <a:endParaRPr lang="ru-RU" sz="2800" b="0" cap="none" spc="0" dirty="0">
              <a:ln w="0"/>
              <a:solidFill>
                <a:srgbClr val="373C59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2742405" flipV="1">
            <a:off x="-1479218" y="8080122"/>
            <a:ext cx="9413040" cy="46922"/>
          </a:xfrm>
          <a:prstGeom prst="rect">
            <a:avLst/>
          </a:prstGeom>
          <a:solidFill>
            <a:srgbClr val="373C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219200" y="6743700"/>
            <a:ext cx="3374757" cy="3543300"/>
          </a:xfrm>
          <a:prstGeom prst="line">
            <a:avLst/>
          </a:prstGeom>
          <a:ln>
            <a:solidFill>
              <a:srgbClr val="373C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ятиугольник 18"/>
          <p:cNvSpPr/>
          <p:nvPr/>
        </p:nvSpPr>
        <p:spPr>
          <a:xfrm>
            <a:off x="1604078" y="326157"/>
            <a:ext cx="581563" cy="409718"/>
          </a:xfrm>
          <a:prstGeom prst="homePlate">
            <a:avLst/>
          </a:prstGeom>
          <a:solidFill>
            <a:srgbClr val="373C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45C542B-A4F1-46DB-AF97-A02A7992B3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47" y="1282746"/>
            <a:ext cx="4093210" cy="6700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55658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14400" y="0"/>
            <a:ext cx="18288000" cy="10341663"/>
          </a:xfrm>
          <a:prstGeom prst="rect">
            <a:avLst/>
          </a:prstGeom>
          <a:solidFill>
            <a:srgbClr val="EBEAEF"/>
          </a:solidFill>
          <a:ln>
            <a:solidFill>
              <a:srgbClr val="373C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5660757" y="8515350"/>
            <a:ext cx="12834044" cy="626454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 i="1" dirty="0">
                <a:solidFill>
                  <a:srgbClr val="002060"/>
                </a:solidFill>
                <a:latin typeface="Arial" panose="020B0604020202020204" pitchFamily="34" charset="0"/>
              </a:rPr>
              <a:t>рефлексия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7716966"/>
            <a:ext cx="4093210" cy="2597785"/>
          </a:xfrm>
          <a:custGeom>
            <a:avLst/>
            <a:gdLst/>
            <a:ahLst/>
            <a:cxnLst/>
            <a:rect l="l" t="t" r="r" b="b"/>
            <a:pathLst>
              <a:path w="4093210" h="2597784">
                <a:moveTo>
                  <a:pt x="4092935" y="2597424"/>
                </a:moveTo>
                <a:lnTo>
                  <a:pt x="0" y="2597424"/>
                </a:lnTo>
                <a:lnTo>
                  <a:pt x="0" y="1495511"/>
                </a:lnTo>
                <a:lnTo>
                  <a:pt x="1495511" y="0"/>
                </a:lnTo>
                <a:lnTo>
                  <a:pt x="4092935" y="2597424"/>
                </a:lnTo>
                <a:close/>
              </a:path>
            </a:pathLst>
          </a:custGeom>
          <a:solidFill>
            <a:srgbClr val="373C5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2724540" y="0"/>
            <a:ext cx="5563870" cy="2906395"/>
            <a:chOff x="12724540" y="0"/>
            <a:chExt cx="5563870" cy="2906395"/>
          </a:xfrm>
          <a:solidFill>
            <a:srgbClr val="BDBEC0"/>
          </a:solidFill>
        </p:grpSpPr>
        <p:sp>
          <p:nvSpPr>
            <p:cNvPr id="6" name="object 6"/>
            <p:cNvSpPr/>
            <p:nvPr/>
          </p:nvSpPr>
          <p:spPr>
            <a:xfrm>
              <a:off x="13834140" y="1"/>
              <a:ext cx="4453890" cy="2905760"/>
            </a:xfrm>
            <a:custGeom>
              <a:avLst/>
              <a:gdLst/>
              <a:ahLst/>
              <a:cxnLst/>
              <a:rect l="l" t="t" r="r" b="b"/>
              <a:pathLst>
                <a:path w="4453890" h="2905760">
                  <a:moveTo>
                    <a:pt x="4453860" y="1356727"/>
                  </a:moveTo>
                  <a:lnTo>
                    <a:pt x="2905293" y="2905293"/>
                  </a:lnTo>
                  <a:lnTo>
                    <a:pt x="0" y="0"/>
                  </a:lnTo>
                  <a:lnTo>
                    <a:pt x="4453860" y="0"/>
                  </a:lnTo>
                  <a:lnTo>
                    <a:pt x="4453860" y="135672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724540" y="0"/>
              <a:ext cx="2947035" cy="2906395"/>
            </a:xfrm>
            <a:custGeom>
              <a:avLst/>
              <a:gdLst/>
              <a:ahLst/>
              <a:cxnLst/>
              <a:rect l="l" t="t" r="r" b="b"/>
              <a:pathLst>
                <a:path w="2947034" h="2906395">
                  <a:moveTo>
                    <a:pt x="2946685" y="2865865"/>
                  </a:moveTo>
                  <a:lnTo>
                    <a:pt x="2906275" y="2906275"/>
                  </a:lnTo>
                  <a:lnTo>
                    <a:pt x="0" y="0"/>
                  </a:lnTo>
                  <a:lnTo>
                    <a:pt x="80819" y="0"/>
                  </a:lnTo>
                  <a:lnTo>
                    <a:pt x="2946685" y="286586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4620622" y="-50227"/>
            <a:ext cx="1028700" cy="1031875"/>
          </a:xfrm>
          <a:custGeom>
            <a:avLst/>
            <a:gdLst/>
            <a:ahLst/>
            <a:cxnLst/>
            <a:rect l="l" t="t" r="r" b="b"/>
            <a:pathLst>
              <a:path w="1028700" h="1031875">
                <a:moveTo>
                  <a:pt x="1028682" y="1031337"/>
                </a:moveTo>
                <a:lnTo>
                  <a:pt x="997661" y="1031337"/>
                </a:lnTo>
                <a:lnTo>
                  <a:pt x="0" y="33675"/>
                </a:lnTo>
                <a:lnTo>
                  <a:pt x="33674" y="0"/>
                </a:lnTo>
                <a:lnTo>
                  <a:pt x="1028682" y="995007"/>
                </a:lnTo>
                <a:lnTo>
                  <a:pt x="1028682" y="1031337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1575" y="-342900"/>
            <a:ext cx="2274005" cy="228010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948" y="3070279"/>
            <a:ext cx="15691411" cy="414644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944975" y="4980594"/>
            <a:ext cx="3594047" cy="206466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err="1"/>
              <a:t>Урокось</a:t>
            </a:r>
            <a:r>
              <a:rPr lang="ru-RU" sz="2800" b="1" dirty="0"/>
              <a:t> </a:t>
            </a:r>
            <a:r>
              <a:rPr lang="ru-RU" sz="2800" b="1" dirty="0" err="1"/>
              <a:t>мельс</a:t>
            </a:r>
            <a:r>
              <a:rPr lang="ru-RU" sz="2800" b="1" dirty="0"/>
              <a:t> </a:t>
            </a:r>
            <a:r>
              <a:rPr lang="ru-RU" sz="2800" b="1" dirty="0" err="1"/>
              <a:t>эзь</a:t>
            </a:r>
            <a:r>
              <a:rPr lang="ru-RU" sz="2800" b="1" dirty="0"/>
              <a:t> туе</a:t>
            </a:r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>
              <a:spcBef>
                <a:spcPts val="500"/>
              </a:spcBef>
              <a:buClr>
                <a:srgbClr val="FF0000"/>
              </a:buClr>
            </a:pPr>
            <a:r>
              <a:rPr lang="ru-RU" sz="2400" b="1" dirty="0"/>
              <a:t>	</a:t>
            </a:r>
            <a:endParaRPr lang="ru-RU" sz="2800" b="0" cap="none" spc="0" dirty="0">
              <a:ln w="0"/>
              <a:solidFill>
                <a:srgbClr val="373C59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2742405" flipV="1">
            <a:off x="-1479218" y="8080122"/>
            <a:ext cx="9413040" cy="46922"/>
          </a:xfrm>
          <a:prstGeom prst="rect">
            <a:avLst/>
          </a:prstGeom>
          <a:solidFill>
            <a:srgbClr val="373C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219200" y="6743700"/>
            <a:ext cx="3374757" cy="3543300"/>
          </a:xfrm>
          <a:prstGeom prst="line">
            <a:avLst/>
          </a:prstGeom>
          <a:ln>
            <a:solidFill>
              <a:srgbClr val="373C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ятиугольник 18"/>
          <p:cNvSpPr/>
          <p:nvPr/>
        </p:nvSpPr>
        <p:spPr>
          <a:xfrm>
            <a:off x="1371084" y="221003"/>
            <a:ext cx="581563" cy="409718"/>
          </a:xfrm>
          <a:prstGeom prst="homePlate">
            <a:avLst/>
          </a:prstGeom>
          <a:solidFill>
            <a:srgbClr val="373C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6331F61-31A4-4DC3-948E-7A8DF55E5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160" y="1120433"/>
            <a:ext cx="4723196" cy="6423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A62EA6E-78AB-4BCF-BD87-51FC24D652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690" y="3282354"/>
            <a:ext cx="1376362" cy="1376362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12B6B78-127B-4860-9E89-AC2A2966A0F8}"/>
              </a:ext>
            </a:extLst>
          </p:cNvPr>
          <p:cNvSpPr/>
          <p:nvPr/>
        </p:nvSpPr>
        <p:spPr>
          <a:xfrm>
            <a:off x="12657471" y="4755166"/>
            <a:ext cx="2790045" cy="24955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err="1"/>
              <a:t>Урокось</a:t>
            </a:r>
            <a:r>
              <a:rPr lang="ru-RU" sz="2800" b="1" dirty="0"/>
              <a:t> </a:t>
            </a:r>
            <a:r>
              <a:rPr lang="ru-RU" sz="2800" b="1" dirty="0" err="1"/>
              <a:t>тусь</a:t>
            </a:r>
            <a:r>
              <a:rPr lang="ru-RU" sz="2800" b="1" dirty="0"/>
              <a:t> </a:t>
            </a:r>
            <a:r>
              <a:rPr lang="ru-RU" sz="2800" b="1" dirty="0" err="1"/>
              <a:t>мельс</a:t>
            </a:r>
            <a:endParaRPr lang="ru-RU" sz="2800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>
              <a:spcBef>
                <a:spcPts val="500"/>
              </a:spcBef>
              <a:buClr>
                <a:srgbClr val="FF0000"/>
              </a:buClr>
            </a:pPr>
            <a:r>
              <a:rPr lang="ru-RU" sz="2400" b="1" dirty="0"/>
              <a:t>	</a:t>
            </a:r>
            <a:endParaRPr lang="ru-RU" sz="2800" b="0" cap="none" spc="0" dirty="0">
              <a:ln w="0"/>
              <a:solidFill>
                <a:srgbClr val="373C59"/>
              </a:solidFill>
              <a:latin typeface="Arial Narrow" panose="020B0606020202030204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8B1C020-A93E-4817-85A9-5ACA8AE96F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8219" y="3162278"/>
            <a:ext cx="1144274" cy="161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243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FAF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795</TotalTime>
  <Words>136</Words>
  <Application>Microsoft Office PowerPoint</Application>
  <PresentationFormat>Произвольный</PresentationFormat>
  <Paragraphs>107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Arial Narrow</vt:lpstr>
      <vt:lpstr>Calibri</vt:lpstr>
      <vt:lpstr>Times New Roman</vt:lpstr>
      <vt:lpstr>Office Theme</vt:lpstr>
      <vt:lpstr>ГБУ ДПО РМ  «Центр непрерывного повышения профессионального мастерства педагогических работников – «Педагог 13.ру»</vt:lpstr>
      <vt:lpstr>Орг.момент</vt:lpstr>
      <vt:lpstr>Новый материал</vt:lpstr>
      <vt:lpstr>Существительной</vt:lpstr>
      <vt:lpstr>Закрепелние нового материала</vt:lpstr>
      <vt:lpstr>?</vt:lpstr>
      <vt:lpstr>Физкультминутка</vt:lpstr>
      <vt:lpstr>Презентация PowerPoint</vt:lpstr>
      <vt:lpstr>рефлексия</vt:lpstr>
      <vt:lpstr>?</vt:lpstr>
      <vt:lpstr>Самооценивание</vt:lpstr>
      <vt:lpstr>Вастомазонок!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ГБУ ДПО РМ «Центр непрерывного повышения профессионального мастерства педагогических  работников – «Педагог 13.ру»</dc:title>
  <dc:creator>Пользователь</dc:creator>
  <cp:lastModifiedBy>User</cp:lastModifiedBy>
  <cp:revision>130</cp:revision>
  <dcterms:created xsi:type="dcterms:W3CDTF">2020-04-29T08:41:40Z</dcterms:created>
  <dcterms:modified xsi:type="dcterms:W3CDTF">2022-12-09T08:27:18Z</dcterms:modified>
</cp:coreProperties>
</file>