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0" r:id="rId5"/>
    <p:sldId id="273" r:id="rId6"/>
    <p:sldId id="259" r:id="rId7"/>
    <p:sldId id="263" r:id="rId8"/>
    <p:sldId id="274" r:id="rId9"/>
    <p:sldId id="262" r:id="rId10"/>
    <p:sldId id="275" r:id="rId11"/>
    <p:sldId id="276" r:id="rId12"/>
    <p:sldId id="270" r:id="rId13"/>
    <p:sldId id="267" r:id="rId14"/>
    <p:sldId id="272" r:id="rId15"/>
    <p:sldId id="271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4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0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15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1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8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0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1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6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1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0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868">
              <a:schemeClr val="accent3">
                <a:lumMod val="20000"/>
                <a:lumOff val="80000"/>
              </a:schemeClr>
            </a:gs>
            <a:gs pos="67562">
              <a:schemeClr val="tx2">
                <a:lumMod val="20000"/>
                <a:lumOff val="80000"/>
              </a:schemeClr>
            </a:gs>
            <a:gs pos="28342">
              <a:schemeClr val="accent6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56071">
              <a:schemeClr val="accent3">
                <a:lumMod val="20000"/>
                <a:lumOff val="8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C3554-C0A5-4090-BD04-04CE9A5BADA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A64F0-D4F9-455B-B1B6-5C39CC8C8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6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81838"/>
            <a:ext cx="9818914" cy="52355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Повторение изученного материала по теме «Оператор ветвления»</a:t>
            </a:r>
            <a:endParaRPr lang="ru-RU" sz="2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219" y="1036603"/>
            <a:ext cx="11581730" cy="30087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Каким 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служебным словом задается условие?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7913" lvl="0" indent="-620713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269875" algn="l"/>
                <a:tab pos="1077913" algn="l"/>
              </a:tabLs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7913" lvl="0" indent="-620713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269875" algn="l"/>
                <a:tab pos="1077913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ввод;</a:t>
            </a: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7913" lvl="0" indent="-620713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269875" algn="l"/>
                <a:tab pos="1077913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7913" lvl="0" indent="-620713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269875" algn="l"/>
                <a:tab pos="1077913" algn="l"/>
              </a:tabLs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иначе.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indent="6350">
              <a:lnSpc>
                <a:spcPct val="107000"/>
              </a:lnSpc>
              <a:spcAft>
                <a:spcPts val="0"/>
              </a:spcAft>
              <a:tabLst>
                <a:tab pos="269875" algn="l"/>
                <a:tab pos="900113" algn="l"/>
              </a:tabLs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7797" y="1067513"/>
            <a:ext cx="11462152" cy="24818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534988" lvl="0" indent="-534988">
              <a:lnSpc>
                <a:spcPct val="107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операции используются для записи условия:</a:t>
            </a: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lvl="0" indent="-534988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арифметические операции;</a:t>
            </a: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lvl="0" indent="-534988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операции сравнения;</a:t>
            </a: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lvl="0" indent="-534988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операция возведения в степень.</a:t>
            </a: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468" y="961176"/>
            <a:ext cx="11820883" cy="32539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Алгоритм, действия в котором выполняются в зависимости от заданного </a:t>
            </a:r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называется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0" indent="-436563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534988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циклическим;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0" indent="-436563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534988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разветвляющимся;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0" indent="-436563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tabLst>
                <a:tab pos="534988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линейным.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642" y="961176"/>
            <a:ext cx="11820883" cy="37809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Допишите конструкцию условного оператора: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5125" lvl="0" algn="just">
              <a:lnSpc>
                <a:spcPct val="107000"/>
              </a:lnSpc>
              <a:spcAft>
                <a:spcPts val="0"/>
              </a:spcAft>
              <a:tabLst>
                <a:tab pos="534988" algn="l"/>
              </a:tabLst>
            </a:pPr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…….    </a:t>
            </a:r>
          </a:p>
          <a:p>
            <a:pPr marL="365125" lvl="0" algn="just">
              <a:lnSpc>
                <a:spcPct val="107000"/>
              </a:lnSpc>
              <a:spcAft>
                <a:spcPts val="0"/>
              </a:spcAft>
              <a:tabLst>
                <a:tab pos="534988" algn="l"/>
              </a:tabLst>
            </a:pP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…….</a:t>
            </a:r>
          </a:p>
          <a:p>
            <a:pPr marL="365125" lvl="0" algn="just">
              <a:lnSpc>
                <a:spcPct val="107000"/>
              </a:lnSpc>
              <a:spcAft>
                <a:spcPts val="0"/>
              </a:spcAft>
              <a:tabLst>
                <a:tab pos="534988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действие 1</a:t>
            </a:r>
          </a:p>
          <a:p>
            <a:pPr marL="365125" lvl="0" algn="just">
              <a:lnSpc>
                <a:spcPct val="107000"/>
              </a:lnSpc>
              <a:spcAft>
                <a:spcPts val="0"/>
              </a:spcAft>
              <a:tabLst>
                <a:tab pos="534988" algn="l"/>
              </a:tabLst>
            </a:pPr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иначе</a:t>
            </a:r>
          </a:p>
          <a:p>
            <a:pPr marL="365125" lvl="0" algn="just">
              <a:lnSpc>
                <a:spcPct val="107000"/>
              </a:lnSpc>
              <a:spcAft>
                <a:spcPts val="0"/>
              </a:spcAft>
              <a:tabLst>
                <a:tab pos="534988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…….</a:t>
            </a:r>
          </a:p>
          <a:p>
            <a:pPr marL="365125" lvl="0" algn="just">
              <a:lnSpc>
                <a:spcPct val="107000"/>
              </a:lnSpc>
              <a:spcAft>
                <a:spcPts val="0"/>
              </a:spcAft>
              <a:tabLst>
                <a:tab pos="534988" algn="l"/>
              </a:tabLst>
            </a:pP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2" animBg="1"/>
      <p:bldP spid="4" grpId="0" animBg="1"/>
      <p:bldP spid="4" grpId="1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94871"/>
            <a:ext cx="12192000" cy="426883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>
                <a:latin typeface="+mn-lt"/>
              </a:rPr>
              <a:t>Программа: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r="41993" b="32882"/>
          <a:stretch/>
        </p:blipFill>
        <p:spPr>
          <a:xfrm>
            <a:off x="2322323" y="672152"/>
            <a:ext cx="7547354" cy="490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274" y="95534"/>
            <a:ext cx="10822278" cy="517274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«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Разминка»</a:t>
            </a:r>
            <a:r>
              <a:rPr lang="ru-RU" sz="4800" b="1" dirty="0" smtClean="0"/>
              <a:t> – </a:t>
            </a:r>
            <a:r>
              <a:rPr lang="ru-RU" sz="4000" b="1" dirty="0" smtClean="0"/>
              <a:t>повтори 3 раза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337" y="735638"/>
            <a:ext cx="11796215" cy="6340726"/>
          </a:xfrm>
        </p:spPr>
        <p:txBody>
          <a:bodyPr>
            <a:normAutofit fontScale="62500" lnSpcReduction="20000"/>
          </a:bodyPr>
          <a:lstStyle/>
          <a:p>
            <a:pPr marL="531813" indent="-531813">
              <a:lnSpc>
                <a:spcPct val="160000"/>
              </a:lnSpc>
              <a:buFont typeface="Wingdings" pitchFamily="2" charset="2"/>
              <a:buChar char="§"/>
            </a:pPr>
            <a:r>
              <a:rPr lang="ru-RU" sz="5600" dirty="0"/>
              <a:t>Раз – подняться, потянуться,</a:t>
            </a:r>
          </a:p>
          <a:p>
            <a:pPr marL="531813" indent="-531813">
              <a:lnSpc>
                <a:spcPct val="160000"/>
              </a:lnSpc>
              <a:buFont typeface="Wingdings" pitchFamily="2" charset="2"/>
              <a:buChar char="§"/>
            </a:pPr>
            <a:r>
              <a:rPr lang="ru-RU" sz="5600" dirty="0"/>
              <a:t>Два – согнуться, разогнуться, </a:t>
            </a:r>
          </a:p>
          <a:p>
            <a:pPr marL="531813" indent="-531813">
              <a:lnSpc>
                <a:spcPct val="160000"/>
              </a:lnSpc>
              <a:buFont typeface="Wingdings" pitchFamily="2" charset="2"/>
              <a:buChar char="§"/>
            </a:pPr>
            <a:r>
              <a:rPr lang="ru-RU" sz="5600" dirty="0"/>
              <a:t>Три – в ладоши три хлопка, головой три кивка,</a:t>
            </a:r>
          </a:p>
          <a:p>
            <a:pPr marL="531813" indent="-531813">
              <a:lnSpc>
                <a:spcPct val="160000"/>
              </a:lnSpc>
              <a:buFont typeface="Wingdings" pitchFamily="2" charset="2"/>
              <a:buChar char="§"/>
            </a:pPr>
            <a:r>
              <a:rPr lang="ru-RU" sz="5600" dirty="0"/>
              <a:t>А четыре – руки шире,</a:t>
            </a:r>
          </a:p>
          <a:p>
            <a:pPr marL="531813" indent="-531813">
              <a:lnSpc>
                <a:spcPct val="160000"/>
              </a:lnSpc>
              <a:buFont typeface="Wingdings" pitchFamily="2" charset="2"/>
              <a:buChar char="§"/>
            </a:pPr>
            <a:r>
              <a:rPr lang="ru-RU" sz="5600" dirty="0"/>
              <a:t>Пять – руками помахать,</a:t>
            </a:r>
          </a:p>
          <a:p>
            <a:pPr marL="531813" indent="-531813">
              <a:lnSpc>
                <a:spcPct val="160000"/>
              </a:lnSpc>
              <a:buFont typeface="Wingdings" pitchFamily="2" charset="2"/>
              <a:buChar char="§"/>
            </a:pPr>
            <a:r>
              <a:rPr lang="ru-RU" sz="5600" dirty="0"/>
              <a:t>Шесть – подняться, потянуться, влево вправо разогнуться</a:t>
            </a:r>
          </a:p>
          <a:p>
            <a:pPr marL="531813" indent="-531813">
              <a:lnSpc>
                <a:spcPct val="160000"/>
              </a:lnSpc>
              <a:buFont typeface="Wingdings" pitchFamily="2" charset="2"/>
              <a:buChar char="§"/>
            </a:pPr>
            <a:r>
              <a:rPr lang="ru-RU" sz="5600" dirty="0"/>
              <a:t>Семь – за парты сесть опять.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1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4745"/>
            <a:ext cx="12192000" cy="67524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значение переменной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программы: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06902" y="1235579"/>
            <a:ext cx="10997417" cy="54747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/>
              <a:t>алг</a:t>
            </a:r>
          </a:p>
          <a:p>
            <a:pPr marL="0" indent="0">
              <a:buNone/>
            </a:pPr>
            <a:r>
              <a:rPr lang="ru-RU" sz="3200" i="1" dirty="0" smtClean="0"/>
              <a:t>нач</a:t>
            </a:r>
          </a:p>
          <a:p>
            <a:pPr marL="0" indent="0">
              <a:buNone/>
            </a:pPr>
            <a:r>
              <a:rPr lang="ru-RU" sz="3200" i="1" dirty="0" smtClean="0"/>
              <a:t>цел </a:t>
            </a:r>
            <a:r>
              <a:rPr lang="en-US" sz="3200" i="1" dirty="0" smtClean="0"/>
              <a:t>f, </a:t>
            </a:r>
            <a:r>
              <a:rPr lang="en-US" sz="3200" i="1" dirty="0"/>
              <a:t>i</a:t>
            </a:r>
            <a:endParaRPr lang="en-US" sz="3200" i="1" dirty="0" smtClean="0"/>
          </a:p>
          <a:p>
            <a:pPr marL="0" indent="0">
              <a:buNone/>
            </a:pPr>
            <a:r>
              <a:rPr lang="en-US" sz="3200" i="1" dirty="0" smtClean="0"/>
              <a:t>f := 1</a:t>
            </a:r>
          </a:p>
          <a:p>
            <a:pPr marL="0" indent="0">
              <a:buNone/>
            </a:pPr>
            <a:r>
              <a:rPr lang="ru-RU" sz="3200" i="1" dirty="0" smtClean="0"/>
              <a:t>нц для </a:t>
            </a:r>
            <a:r>
              <a:rPr lang="en-US" sz="3200" i="1" dirty="0" smtClean="0"/>
              <a:t>i </a:t>
            </a:r>
            <a:r>
              <a:rPr lang="ru-RU" sz="3200" i="1" dirty="0" smtClean="0"/>
              <a:t>от 1 до 5 </a:t>
            </a:r>
          </a:p>
          <a:p>
            <a:pPr marL="0" indent="0">
              <a:buNone/>
            </a:pPr>
            <a:r>
              <a:rPr lang="ru-RU" sz="3200" i="1" dirty="0"/>
              <a:t> </a:t>
            </a:r>
            <a:r>
              <a:rPr lang="ru-RU" sz="3200" i="1" dirty="0" smtClean="0"/>
              <a:t>      </a:t>
            </a:r>
            <a:r>
              <a:rPr lang="en-US" sz="3200" i="1" dirty="0" smtClean="0"/>
              <a:t>f := f </a:t>
            </a:r>
            <a:r>
              <a:rPr lang="ru-RU" sz="3200" i="1" dirty="0" smtClean="0"/>
              <a:t>+</a:t>
            </a:r>
            <a:r>
              <a:rPr lang="en-US" sz="3200" i="1" dirty="0" smtClean="0"/>
              <a:t> i</a:t>
            </a:r>
          </a:p>
          <a:p>
            <a:pPr marL="0" indent="0">
              <a:buNone/>
            </a:pPr>
            <a:r>
              <a:rPr lang="ru-RU" sz="3200" i="1" dirty="0" smtClean="0"/>
              <a:t>кц</a:t>
            </a:r>
            <a:endParaRPr lang="en-US" sz="3200" i="1" dirty="0" smtClean="0"/>
          </a:p>
          <a:p>
            <a:pPr marL="0" indent="0">
              <a:buNone/>
            </a:pPr>
            <a:r>
              <a:rPr lang="ru-RU" sz="3200" i="1" dirty="0" smtClean="0"/>
              <a:t>вывод </a:t>
            </a:r>
            <a:r>
              <a:rPr lang="en-US" sz="3200" i="1" dirty="0" smtClean="0"/>
              <a:t>f</a:t>
            </a:r>
            <a:endParaRPr lang="ru-RU" sz="3200" i="1" dirty="0" smtClean="0"/>
          </a:p>
          <a:p>
            <a:pPr marL="0" indent="0">
              <a:buNone/>
            </a:pPr>
            <a:r>
              <a:rPr lang="ru-RU" sz="3200" i="1" dirty="0" smtClean="0"/>
              <a:t>кон</a:t>
            </a:r>
            <a:endParaRPr lang="ru-RU" sz="3200" i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162567" y="1235579"/>
            <a:ext cx="5702015" cy="5474710"/>
            <a:chOff x="4162567" y="1235579"/>
            <a:chExt cx="5702015" cy="547471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4162567" y="1542197"/>
              <a:ext cx="0" cy="516809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421874" y="1235579"/>
              <a:ext cx="544270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Результат работы программы:</a:t>
              </a:r>
              <a:endParaRPr lang="ru-RU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996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079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задания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587828"/>
            <a:ext cx="12064621" cy="4392135"/>
          </a:xfrm>
        </p:spPr>
        <p:txBody>
          <a:bodyPr>
            <a:normAutofit fontScale="92500" lnSpcReduction="20000"/>
          </a:bodyPr>
          <a:lstStyle/>
          <a:p>
            <a:pPr marL="0" indent="723900" algn="just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/>
              <a:t>Составьте программу </a:t>
            </a:r>
            <a:r>
              <a:rPr lang="ru-RU" sz="3600" b="1" dirty="0" smtClean="0"/>
              <a:t>вывода</a:t>
            </a:r>
            <a:r>
              <a:rPr lang="ru-RU" sz="3600" dirty="0" smtClean="0"/>
              <a:t> первых десяти натуральных чисел.</a:t>
            </a:r>
          </a:p>
          <a:p>
            <a:pPr marL="0" lvl="0" indent="723900" algn="just">
              <a:lnSpc>
                <a:spcPct val="150000"/>
              </a:lnSpc>
              <a:buFont typeface="+mj-lt"/>
              <a:buAutoNum type="arabicPeriod"/>
            </a:pPr>
            <a:r>
              <a:rPr lang="ru-RU" sz="3600" dirty="0"/>
              <a:t>Составьте программу </a:t>
            </a:r>
            <a:r>
              <a:rPr lang="ru-RU" sz="3600" b="1" dirty="0" smtClean="0"/>
              <a:t>вывода квадратов</a:t>
            </a:r>
            <a:r>
              <a:rPr lang="ru-RU" sz="3600" dirty="0" smtClean="0"/>
              <a:t> первых десяти натуральных чисел. </a:t>
            </a:r>
          </a:p>
          <a:p>
            <a:pPr marL="0" indent="723900" algn="just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/>
              <a:t>Составьте </a:t>
            </a:r>
            <a:r>
              <a:rPr lang="ru-RU" sz="3600" dirty="0"/>
              <a:t>программу </a:t>
            </a:r>
            <a:r>
              <a:rPr lang="ru-RU" sz="3600" b="1" dirty="0"/>
              <a:t>вывода четных</a:t>
            </a:r>
            <a:r>
              <a:rPr lang="ru-RU" sz="3600" dirty="0"/>
              <a:t> чисел из промежутка </a:t>
            </a:r>
            <a:r>
              <a:rPr lang="ru-RU" sz="3600" dirty="0" smtClean="0"/>
              <a:t>                      от </a:t>
            </a:r>
            <a:r>
              <a:rPr lang="ru-RU" sz="3600" dirty="0"/>
              <a:t>1 до 10.</a:t>
            </a:r>
            <a:endParaRPr lang="en-US" sz="3600" dirty="0"/>
          </a:p>
          <a:p>
            <a:pPr marL="0" lvl="0" indent="723900" algn="just">
              <a:lnSpc>
                <a:spcPct val="150000"/>
              </a:lnSpc>
              <a:buFont typeface="+mj-lt"/>
              <a:buAutoNum type="arabicPeriod"/>
            </a:pPr>
            <a:endParaRPr lang="ru-RU" sz="3600" dirty="0" smtClean="0"/>
          </a:p>
          <a:p>
            <a:pPr algn="just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3837" y="5440711"/>
            <a:ext cx="11845836" cy="1036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33222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33837" y="5440711"/>
            <a:ext cx="11845836" cy="1036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ru-RU" sz="3600" dirty="0" smtClean="0"/>
          </a:p>
        </p:txBody>
      </p:sp>
      <p:sp>
        <p:nvSpPr>
          <p:cNvPr id="6" name="Объект 5"/>
          <p:cNvSpPr txBox="1">
            <a:spLocks/>
          </p:cNvSpPr>
          <p:nvPr/>
        </p:nvSpPr>
        <p:spPr>
          <a:xfrm>
            <a:off x="2724772" y="1143668"/>
            <a:ext cx="6463966" cy="53340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i="1" dirty="0" smtClean="0"/>
              <a:t>алг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i="1" dirty="0" err="1" smtClean="0"/>
              <a:t>нач</a:t>
            </a:r>
            <a:endParaRPr lang="ru-RU" i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894" y="193713"/>
            <a:ext cx="12027106" cy="6718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800" spc="-20" dirty="0" smtClean="0"/>
              <a:t>2. Составьте </a:t>
            </a:r>
            <a:r>
              <a:rPr lang="ru-RU" sz="2800" spc="-20" dirty="0"/>
              <a:t>программу </a:t>
            </a:r>
            <a:r>
              <a:rPr lang="ru-RU" sz="2800" b="1" spc="-20" dirty="0"/>
              <a:t>вывода квадратов</a:t>
            </a:r>
            <a:r>
              <a:rPr lang="ru-RU" sz="2800" spc="-20" dirty="0"/>
              <a:t> первых десяти натуральных чисел.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6326" y="251902"/>
            <a:ext cx="11858294" cy="6718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программу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десяти натуральных чисел</a:t>
            </a:r>
            <a:r>
              <a:rPr lang="ru-RU" sz="2800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4987" y="147791"/>
            <a:ext cx="11869633" cy="6718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/>
              <a:t>3. Составьте программу </a:t>
            </a:r>
            <a:r>
              <a:rPr lang="ru-RU" sz="2800" b="1" dirty="0" smtClean="0"/>
              <a:t>вывода четных</a:t>
            </a:r>
            <a:r>
              <a:rPr lang="ru-RU" sz="2800" dirty="0" smtClean="0"/>
              <a:t> чисел из промежутка  от 1 до 10.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94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 animBg="1"/>
      <p:bldP spid="4" grpId="1" animBg="1"/>
      <p:bldP spid="7" grpId="0" animBg="1"/>
      <p:bldP spid="7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1" y="239148"/>
            <a:ext cx="10508776" cy="56157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Сегодня я узнал …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Было интересно …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Я научился …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Теперь я могу …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Мне понравилось …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Мне захотелось …</a:t>
            </a:r>
          </a:p>
          <a:p>
            <a:pPr marL="0" indent="0" algn="ctr">
              <a:buNone/>
            </a:pPr>
            <a:endParaRPr lang="ru-RU" sz="6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1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192837" y="838350"/>
            <a:ext cx="8028384" cy="4708981"/>
            <a:chOff x="668838" y="3352597"/>
            <a:chExt cx="8028384" cy="470898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68838" y="3352597"/>
              <a:ext cx="8028384" cy="470898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6000" dirty="0">
                  <a:solidFill>
                    <a:schemeClr val="accent1">
                      <a:lumMod val="50000"/>
                    </a:schemeClr>
                  </a:solidFill>
                </a:rPr>
                <a:t>Оцените свою работу </a:t>
              </a:r>
            </a:p>
            <a:p>
              <a:pPr algn="ctr"/>
              <a:r>
                <a:rPr lang="ru-RU" sz="6000" dirty="0">
                  <a:solidFill>
                    <a:schemeClr val="accent1">
                      <a:lumMod val="50000"/>
                    </a:schemeClr>
                  </a:solidFill>
                </a:rPr>
                <a:t>на уроке</a:t>
              </a:r>
            </a:p>
            <a:p>
              <a:pPr algn="ctr"/>
              <a:endParaRPr lang="ru-RU" sz="6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ru-RU" sz="6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ru-RU" sz="6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3117" y="5335363"/>
              <a:ext cx="2456057" cy="2456057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312" y="5335363"/>
              <a:ext cx="2448272" cy="2448272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2703949" y="942336"/>
            <a:ext cx="7517272" cy="4199382"/>
            <a:chOff x="971978" y="850798"/>
            <a:chExt cx="7517272" cy="419938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971978" y="850798"/>
              <a:ext cx="7517272" cy="13234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80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Спасибо за </a:t>
              </a:r>
              <a:r>
                <a:rPr lang="ru-RU" sz="8000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урок!</a:t>
              </a:r>
              <a:endParaRPr lang="ru-RU" sz="8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4614" y="2629292"/>
              <a:ext cx="2420888" cy="2420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95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549" y="220645"/>
            <a:ext cx="11519355" cy="56052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Запишите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предложения в виде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(отношения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с заданным значением 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/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человек совершеннолетним?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Повышена ли температура у человека?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человек школьником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arenR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70510" algn="l"/>
              </a:tabLst>
            </a:pP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8978" y="4104640"/>
            <a:ext cx="1108534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3600" b="1" i="1" dirty="0"/>
              <a:t>Пример:</a:t>
            </a:r>
            <a:r>
              <a:rPr lang="ru-RU" sz="3600" i="1" dirty="0"/>
              <a:t>  «Является ли число четным?»  </a:t>
            </a:r>
          </a:p>
          <a:p>
            <a:pPr algn="just"/>
            <a:r>
              <a:rPr lang="ru-RU" sz="3600" b="1" i="1" dirty="0"/>
              <a:t>Условие:</a:t>
            </a:r>
            <a:r>
              <a:rPr lang="ru-RU" sz="3600" i="1" dirty="0"/>
              <a:t> «</a:t>
            </a:r>
            <a:r>
              <a:rPr lang="en-US" sz="3600" i="1" dirty="0"/>
              <a:t>a</a:t>
            </a:r>
            <a:r>
              <a:rPr lang="ru-RU" sz="3600" i="1" dirty="0"/>
              <a:t> </a:t>
            </a:r>
            <a:r>
              <a:rPr lang="en-US" sz="3600" i="1" dirty="0"/>
              <a:t>mod 2 =</a:t>
            </a:r>
            <a:r>
              <a:rPr lang="ru-RU" sz="3600" i="1" dirty="0"/>
              <a:t> </a:t>
            </a:r>
            <a:r>
              <a:rPr lang="en-US" sz="3600" i="1" dirty="0"/>
              <a:t>0</a:t>
            </a:r>
            <a:r>
              <a:rPr lang="ru-RU" sz="3600" i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411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xn----7sbbfb7a7aej.xn--p1ai/informatika_06/ur_31/ur_31_02_sw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8" t="9528" r="28259" b="21206"/>
          <a:stretch/>
        </p:blipFill>
        <p:spPr bwMode="auto">
          <a:xfrm>
            <a:off x="2513581" y="3536606"/>
            <a:ext cx="2596174" cy="296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47" y="223404"/>
            <a:ext cx="2958454" cy="2958454"/>
          </a:xfrm>
          <a:prstGeom prst="rect">
            <a:avLst/>
          </a:prstGeom>
        </p:spPr>
      </p:pic>
      <p:pic>
        <p:nvPicPr>
          <p:cNvPr id="3" name="Picture 2" descr="https://i.ytimg.com/vi/X8SD1cdsCHU/maxresdefaul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7" t="12165" r="37246"/>
          <a:stretch/>
        </p:blipFill>
        <p:spPr bwMode="auto">
          <a:xfrm>
            <a:off x="9050839" y="1563082"/>
            <a:ext cx="2809065" cy="28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2.vectorstock.com/i/1000x1000/63/31/beautiful-woman-with-a-fan-vector-229633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9"/>
          <a:stretch/>
        </p:blipFill>
        <p:spPr bwMode="auto">
          <a:xfrm>
            <a:off x="4877701" y="223404"/>
            <a:ext cx="2069010" cy="203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avatars.mds.yandex.net/get-images-cbir/1818750/cdLGf30sps_x09kwObxtUw7387/oc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53" y="2680087"/>
            <a:ext cx="2597173" cy="3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3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413" y="295125"/>
            <a:ext cx="10515600" cy="5878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 «Циклический алгоритм»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801506"/>
            <a:ext cx="11868288" cy="30184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Цель </a:t>
            </a:r>
            <a:r>
              <a:rPr lang="ru-RU" dirty="0"/>
              <a:t>урока: </a:t>
            </a:r>
            <a:r>
              <a:rPr lang="ru-RU" dirty="0" smtClean="0"/>
              <a:t>научиться </a:t>
            </a:r>
            <a:r>
              <a:rPr lang="ru-RU" dirty="0"/>
              <a:t>записывать на языке программирования </a:t>
            </a:r>
            <a:r>
              <a:rPr lang="ru-RU" dirty="0" smtClean="0"/>
              <a:t>Кумир алгоритмы</a:t>
            </a:r>
            <a:r>
              <a:rPr lang="ru-RU" dirty="0"/>
              <a:t>, содержащие </a:t>
            </a:r>
            <a:r>
              <a:rPr lang="ru-RU" dirty="0" smtClean="0"/>
              <a:t>конструкцию цикла.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Задачи: </a:t>
            </a:r>
          </a:p>
          <a:p>
            <a:r>
              <a:rPr lang="ru-RU" dirty="0" smtClean="0"/>
              <a:t>знать</a:t>
            </a:r>
            <a:r>
              <a:rPr lang="ru-RU" dirty="0"/>
              <a:t>, как записывается конструкция цикла в </a:t>
            </a:r>
            <a:r>
              <a:rPr lang="ru-RU" dirty="0" smtClean="0"/>
              <a:t>программе; </a:t>
            </a:r>
          </a:p>
          <a:p>
            <a:r>
              <a:rPr lang="ru-RU" dirty="0" smtClean="0"/>
              <a:t>научиться </a:t>
            </a:r>
            <a:r>
              <a:rPr lang="ru-RU" dirty="0"/>
              <a:t>применять </a:t>
            </a:r>
            <a:r>
              <a:rPr lang="ru-RU" dirty="0" smtClean="0"/>
              <a:t>циклы при решении задач.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2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413" y="295125"/>
            <a:ext cx="10515600" cy="5878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-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241947"/>
            <a:ext cx="11868288" cy="409432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алгоритмическая конструкция, представляющая последовательность действий, выполняемых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многократно.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конструкцию повторение, называют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циклическими или циклами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действий, многократно повторяющаяся в процессе выполнения цикла, называется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телом цикла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74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4745"/>
            <a:ext cx="12192000" cy="131998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>
                <a:latin typeface="+mn-lt"/>
              </a:rPr>
              <a:t>Задача 1:</a:t>
            </a:r>
            <a:r>
              <a:rPr lang="ru-RU" dirty="0" smtClean="0"/>
              <a:t>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программу для </a:t>
            </a:r>
            <a:r>
              <a:rPr lang="ru-RU" sz="410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 </a:t>
            </a:r>
            <a:r>
              <a:rPr lang="ru-RU" sz="4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Робот,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которой Робот закрасит первый ряд поля.</a:t>
            </a:r>
            <a:b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656" y="1645920"/>
            <a:ext cx="5843584" cy="507196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856" y="1994605"/>
            <a:ext cx="3315286" cy="42930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Робота: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влево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закрасить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921" y="139111"/>
            <a:ext cx="9530006" cy="65257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dirty="0" smtClean="0"/>
              <a:t>Три </a:t>
            </a:r>
            <a:r>
              <a:rPr lang="ru-RU" dirty="0"/>
              <a:t>типа </a:t>
            </a:r>
            <a:r>
              <a:rPr lang="ru-RU" dirty="0" smtClean="0"/>
              <a:t>циклов 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006" y="1037451"/>
            <a:ext cx="11845836" cy="505155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955472" y="1086387"/>
            <a:ext cx="6352903" cy="644342"/>
            <a:chOff x="2638697" y="1968229"/>
            <a:chExt cx="6352903" cy="644342"/>
          </a:xfrm>
        </p:grpSpPr>
        <p:cxnSp>
          <p:nvCxnSpPr>
            <p:cNvPr id="5" name="Прямая со стрелкой 4"/>
            <p:cNvCxnSpPr/>
            <p:nvPr/>
          </p:nvCxnSpPr>
          <p:spPr>
            <a:xfrm flipH="1">
              <a:off x="2638697" y="2037806"/>
              <a:ext cx="1920240" cy="574765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7197634" y="1968229"/>
              <a:ext cx="1793966" cy="605245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491321" y="1976499"/>
            <a:ext cx="5235550" cy="10256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1) цикл с параметром (для)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14409" y="1931855"/>
            <a:ext cx="4336420" cy="1775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цикл с условием: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цикл (пока);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цикл (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до).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1321" y="3703738"/>
            <a:ext cx="10276763" cy="1683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Конструкция цикла:</a:t>
            </a:r>
          </a:p>
          <a:p>
            <a:pPr algn="ctr"/>
            <a:endParaRPr lang="ru-RU" sz="1500" i="1" dirty="0" smtClean="0"/>
          </a:p>
          <a:p>
            <a:pPr algn="ctr"/>
            <a:r>
              <a:rPr lang="ru-RU" sz="3200" b="1" i="1" dirty="0" smtClean="0"/>
              <a:t>нц </a:t>
            </a:r>
            <a:r>
              <a:rPr lang="ru-RU" sz="3200" b="1" i="1" dirty="0"/>
              <a:t>для</a:t>
            </a:r>
            <a:r>
              <a:rPr lang="ru-RU" sz="3200" i="1" dirty="0"/>
              <a:t> </a:t>
            </a:r>
            <a:r>
              <a:rPr lang="ru-RU" sz="3200" i="1" dirty="0" smtClean="0"/>
              <a:t>(имя переменной)</a:t>
            </a:r>
            <a:r>
              <a:rPr lang="en-US" sz="3200" i="1" dirty="0" smtClean="0"/>
              <a:t> </a:t>
            </a:r>
            <a:r>
              <a:rPr lang="ru-RU" sz="3200" b="1" i="1" dirty="0"/>
              <a:t>от</a:t>
            </a:r>
            <a:r>
              <a:rPr lang="ru-RU" sz="3200" i="1" dirty="0"/>
              <a:t> </a:t>
            </a:r>
            <a:r>
              <a:rPr lang="ru-RU" sz="3200" i="1" dirty="0" smtClean="0"/>
              <a:t>(нач. </a:t>
            </a:r>
            <a:r>
              <a:rPr lang="ru-RU" sz="3200" i="1" dirty="0" err="1" smtClean="0"/>
              <a:t>знач</a:t>
            </a:r>
            <a:r>
              <a:rPr lang="ru-RU" sz="3200" i="1" dirty="0" smtClean="0"/>
              <a:t>) </a:t>
            </a:r>
            <a:r>
              <a:rPr lang="ru-RU" sz="3200" b="1" i="1" dirty="0"/>
              <a:t>до</a:t>
            </a:r>
            <a:r>
              <a:rPr lang="ru-RU" sz="3200" i="1" dirty="0"/>
              <a:t> 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конечн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знач</a:t>
            </a:r>
            <a:r>
              <a:rPr lang="ru-RU" sz="3200" i="1" dirty="0" smtClean="0"/>
              <a:t>)</a:t>
            </a:r>
          </a:p>
          <a:p>
            <a:r>
              <a:rPr lang="ru-RU" sz="3200" i="1" dirty="0" smtClean="0"/>
              <a:t>(команды)</a:t>
            </a:r>
          </a:p>
          <a:p>
            <a:r>
              <a:rPr lang="ru-RU" sz="3200" b="1" i="1" dirty="0" smtClean="0"/>
              <a:t>кц </a:t>
            </a:r>
            <a:endParaRPr lang="ru-RU" sz="3200" b="1" i="1" dirty="0"/>
          </a:p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8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2" grpId="1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10" y="1431964"/>
            <a:ext cx="11845836" cy="445127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68716" y="144038"/>
            <a:ext cx="8304812" cy="10958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Цикл с параметром (для)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Графическое изображение цикла: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1015" t="27005" r="44301" b="25979"/>
          <a:stretch/>
        </p:blipFill>
        <p:spPr>
          <a:xfrm>
            <a:off x="3514148" y="1610435"/>
            <a:ext cx="5813947" cy="343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3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94871"/>
            <a:ext cx="12192000" cy="131998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>
                <a:latin typeface="+mn-lt"/>
              </a:rPr>
              <a:t>Задача 1:</a:t>
            </a:r>
            <a:r>
              <a:rPr lang="ru-RU" dirty="0" smtClean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программу для исполнителя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которой Робот закрасит первый ряд поля.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45900" y="1263714"/>
            <a:ext cx="6463966" cy="533403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использовать Робот</a:t>
            </a:r>
          </a:p>
          <a:p>
            <a:pPr marL="0" indent="0">
              <a:buNone/>
            </a:pPr>
            <a:r>
              <a:rPr lang="ru-RU" i="1" dirty="0" smtClean="0"/>
              <a:t>алг</a:t>
            </a:r>
          </a:p>
          <a:p>
            <a:pPr marL="0" indent="0">
              <a:buNone/>
            </a:pPr>
            <a:r>
              <a:rPr lang="ru-RU" i="1" dirty="0" smtClean="0"/>
              <a:t>нач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74967" y="1784218"/>
            <a:ext cx="3315286" cy="42930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Робота: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влево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закрасить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461</Words>
  <Application>Microsoft Office PowerPoint</Application>
  <PresentationFormat>Широкоэкранный</PresentationFormat>
  <Paragraphs>112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Повторение изученного материала по теме «Оператор ветвления»</vt:lpstr>
      <vt:lpstr>Презентация PowerPoint</vt:lpstr>
      <vt:lpstr>Презентация PowerPoint</vt:lpstr>
      <vt:lpstr> Тема урока «Циклический алгоритм» </vt:lpstr>
      <vt:lpstr> Повторение - цикл </vt:lpstr>
      <vt:lpstr> Задача 1: Составьте программу для исполнителя Робот, в результате которой Робот закрасит первый ряд поля. </vt:lpstr>
      <vt:lpstr> Три типа циклов :  </vt:lpstr>
      <vt:lpstr>Презентация PowerPoint</vt:lpstr>
      <vt:lpstr> Задача 1: Составьте программу для исполнителя Робот, в результате которой Робот закрасит первый ряд поля. </vt:lpstr>
      <vt:lpstr> Программа:</vt:lpstr>
      <vt:lpstr>Алгоритм «Разминка» – повтори 3 раза</vt:lpstr>
      <vt:lpstr>Задание 1. Определите значение переменной f после выполнения программы:</vt:lpstr>
      <vt:lpstr> Практические задания: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202</cp:lastModifiedBy>
  <cp:revision>121</cp:revision>
  <dcterms:created xsi:type="dcterms:W3CDTF">2021-10-15T16:58:29Z</dcterms:created>
  <dcterms:modified xsi:type="dcterms:W3CDTF">2023-01-11T08:03:22Z</dcterms:modified>
</cp:coreProperties>
</file>