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8" r:id="rId3"/>
    <p:sldId id="279" r:id="rId4"/>
    <p:sldId id="280" r:id="rId5"/>
    <p:sldId id="281" r:id="rId6"/>
    <p:sldId id="272" r:id="rId7"/>
    <p:sldId id="282" r:id="rId8"/>
    <p:sldId id="28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&#1058;&#1077;&#1089;&#1090;%20&#1084;&#1086;&#1082;&#1096;&#1077;&#1085;&#1100;%20&#1082;&#1103;&#1083;&#1100;&#1090;&#1100;%20&#1082;&#1086;&#1088;&#1103;&#1089;.pp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hyperlink" Target="&#1058;&#1077;&#1089;&#1090;%20&#1057;&#1054;&#1044;&#1040;&#1050;%20&#1052;&#1054;&#1050;&#1064;&#1045;&#1053;&#1068;%20&#1050;&#1071;&#1051;&#1068;&#1058;&#1068;.pp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oombob.ru/img/picture/Apr/11/a51adedea6888e25a9cae0bac8414efb/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425"/>
            <a:ext cx="9176939" cy="68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0809" y="2348880"/>
            <a:ext cx="7838023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altLang="ru-RU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Рогожина В.Ф., </a:t>
            </a:r>
            <a:r>
              <a:rPr lang="ru-RU" altLang="ru-RU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этнокультурнай</a:t>
            </a:r>
            <a:r>
              <a:rPr lang="ru-RU" altLang="ru-RU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altLang="ru-RU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образованиянь</a:t>
            </a:r>
            <a:r>
              <a:rPr lang="ru-RU" altLang="ru-RU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altLang="ru-RU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лабораториянь</a:t>
            </a:r>
            <a:r>
              <a:rPr lang="ru-RU" altLang="ru-RU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altLang="ru-RU" sz="32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вятись</a:t>
            </a:r>
            <a:endParaRPr lang="ru-RU" altLang="ru-RU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F11F7-8A18-41C2-A5B7-3882F14A920A}"/>
              </a:ext>
            </a:extLst>
          </p:cNvPr>
          <p:cNvSpPr txBox="1"/>
          <p:nvPr/>
        </p:nvSpPr>
        <p:spPr>
          <a:xfrm>
            <a:off x="2987824" y="170080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66E2A8-ADF8-4C97-8AEA-9E1DABA9DC48}"/>
              </a:ext>
            </a:extLst>
          </p:cNvPr>
          <p:cNvSpPr txBox="1"/>
          <p:nvPr/>
        </p:nvSpPr>
        <p:spPr>
          <a:xfrm>
            <a:off x="2123728" y="1556792"/>
            <a:ext cx="4857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 </a:t>
            </a:r>
            <a:r>
              <a:rPr lang="ru-RU" b="1" dirty="0">
                <a:solidFill>
                  <a:srgbClr val="FF0000"/>
                </a:solidFill>
              </a:rPr>
              <a:t>«МОКШАВАНЬ ПАНАРСЬ»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 «МОКШАНСКИЙ ЖЕНСКИЙ КОСТЮМ»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596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oombob.ru/img/picture/Apr/11/a51adedea6888e25a9cae0bac8414efb/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425"/>
            <a:ext cx="9176939" cy="68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0F11F7-8A18-41C2-A5B7-3882F14A920A}"/>
              </a:ext>
            </a:extLst>
          </p:cNvPr>
          <p:cNvSpPr txBox="1"/>
          <p:nvPr/>
        </p:nvSpPr>
        <p:spPr>
          <a:xfrm>
            <a:off x="2987824" y="170080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 </a:t>
            </a:r>
          </a:p>
        </p:txBody>
      </p:sp>
      <p:pic>
        <p:nvPicPr>
          <p:cNvPr id="8" name="Рисунок 7" descr="https://vsegda-pomnim.com/uploads/posts/2022-04/1648942251_29-vsegda-pomnim-com-p-les-gribi-yagodi-foto-30.jpg">
            <a:extLst>
              <a:ext uri="{FF2B5EF4-FFF2-40B4-BE49-F238E27FC236}">
                <a16:creationId xmlns:a16="http://schemas.microsoft.com/office/drawing/2014/main" id="{C1D51E0C-03D8-4CD4-BAC0-7B5DC1DBD84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36" y="1510732"/>
            <a:ext cx="3422798" cy="1918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33018D-525C-401B-8BA7-0CD05AC2864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00" y="3284984"/>
            <a:ext cx="2195352" cy="1296144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A8C2AC-7A3A-4895-B2BB-A2AD471CBA74}"/>
              </a:ext>
            </a:extLst>
          </p:cNvPr>
          <p:cNvSpPr txBox="1"/>
          <p:nvPr/>
        </p:nvSpPr>
        <p:spPr>
          <a:xfrm>
            <a:off x="1403648" y="4653136"/>
            <a:ext cx="2882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Мон</a:t>
            </a:r>
            <a:r>
              <a:rPr lang="ru-RU" dirty="0"/>
              <a:t> </a:t>
            </a:r>
            <a:r>
              <a:rPr lang="ru-RU" dirty="0" err="1"/>
              <a:t>молян</a:t>
            </a:r>
            <a:r>
              <a:rPr lang="ru-RU" dirty="0"/>
              <a:t> </a:t>
            </a:r>
            <a:r>
              <a:rPr lang="ru-RU" dirty="0" err="1"/>
              <a:t>библиотекав</a:t>
            </a:r>
            <a:r>
              <a:rPr lang="ru-RU" dirty="0"/>
              <a:t> ….</a:t>
            </a:r>
          </a:p>
          <a:p>
            <a:r>
              <a:rPr lang="ru-RU" dirty="0" err="1"/>
              <a:t>Ялгазе</a:t>
            </a:r>
            <a:r>
              <a:rPr lang="ru-RU" dirty="0"/>
              <a:t> </a:t>
            </a:r>
            <a:r>
              <a:rPr lang="ru-RU" dirty="0" err="1"/>
              <a:t>тусь</a:t>
            </a:r>
            <a:r>
              <a:rPr lang="ru-RU" dirty="0"/>
              <a:t> </a:t>
            </a:r>
            <a:r>
              <a:rPr lang="ru-RU" dirty="0" err="1"/>
              <a:t>вири</a:t>
            </a:r>
            <a:r>
              <a:rPr lang="ru-RU" dirty="0"/>
              <a:t> ……</a:t>
            </a:r>
          </a:p>
        </p:txBody>
      </p:sp>
    </p:spTree>
    <p:extLst>
      <p:ext uri="{BB962C8B-B14F-4D97-AF65-F5344CB8AC3E}">
        <p14:creationId xmlns:p14="http://schemas.microsoft.com/office/powerpoint/2010/main" val="4229326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oombob.ru/img/picture/Apr/11/a51adedea6888e25a9cae0bac8414efb/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425"/>
            <a:ext cx="9176939" cy="68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0F11F7-8A18-41C2-A5B7-3882F14A920A}"/>
              </a:ext>
            </a:extLst>
          </p:cNvPr>
          <p:cNvSpPr txBox="1"/>
          <p:nvPr/>
        </p:nvSpPr>
        <p:spPr>
          <a:xfrm>
            <a:off x="2987824" y="170080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6115BFF-F8F7-4BC9-84BC-D858E6277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018041"/>
              </p:ext>
            </p:extLst>
          </p:nvPr>
        </p:nvGraphicFramePr>
        <p:xfrm>
          <a:off x="1403648" y="1124745"/>
          <a:ext cx="6048672" cy="3456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val="1719096170"/>
                    </a:ext>
                  </a:extLst>
                </a:gridCol>
              </a:tblGrid>
              <a:tr h="3456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</a:rPr>
                        <a:t>Спасиба</a:t>
                      </a:r>
                      <a:r>
                        <a:rPr lang="ru-RU" sz="1800" b="1" dirty="0">
                          <a:effectLst/>
                        </a:rPr>
                        <a:t>, </a:t>
                      </a:r>
                      <a:r>
                        <a:rPr lang="ru-RU" sz="1800" b="1" dirty="0" err="1">
                          <a:effectLst/>
                        </a:rPr>
                        <a:t>тядя</a:t>
                      </a:r>
                      <a:r>
                        <a:rPr lang="ru-RU" sz="1800" b="1" dirty="0">
                          <a:effectLst/>
                        </a:rPr>
                        <a:t>!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Спасиба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тядя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лямбе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кядцень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инкса</a:t>
                      </a:r>
                      <a:r>
                        <a:rPr lang="ru-RU" sz="1800" dirty="0">
                          <a:effectLst/>
                        </a:rPr>
                        <a:t>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Минь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эсонк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мес</a:t>
                      </a:r>
                      <a:r>
                        <a:rPr lang="ru-RU" sz="1800" dirty="0">
                          <a:effectLst/>
                        </a:rPr>
                        <a:t> сон </a:t>
                      </a:r>
                      <a:r>
                        <a:rPr lang="ru-RU" sz="1800" dirty="0" err="1">
                          <a:effectLst/>
                        </a:rPr>
                        <a:t>симди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анды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щай</a:t>
                      </a:r>
                      <a:r>
                        <a:rPr lang="ru-RU" sz="1800" dirty="0">
                          <a:effectLst/>
                        </a:rPr>
                        <a:t>…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Спасиба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тядя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эряфонкса-шинкса</a:t>
                      </a:r>
                      <a:r>
                        <a:rPr lang="ru-RU" sz="1800" dirty="0">
                          <a:effectLst/>
                        </a:rPr>
                        <a:t>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Спасиба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тядя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err="1">
                          <a:effectLst/>
                        </a:rPr>
                        <a:t>мес</a:t>
                      </a:r>
                      <a:r>
                        <a:rPr lang="ru-RU" sz="1800" dirty="0">
                          <a:effectLst/>
                        </a:rPr>
                        <a:t> тон </a:t>
                      </a:r>
                      <a:r>
                        <a:rPr lang="ru-RU" sz="1800" dirty="0" err="1">
                          <a:effectLst/>
                        </a:rPr>
                        <a:t>тядят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най</a:t>
                      </a:r>
                      <a:r>
                        <a:rPr lang="ru-RU" sz="1800" dirty="0">
                          <a:effectLst/>
                        </a:rPr>
                        <a:t>! (И. Девин)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783078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795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oombob.ru/img/picture/Apr/11/a51adedea6888e25a9cae0bac8414efb/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425"/>
            <a:ext cx="9176939" cy="68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0F11F7-8A18-41C2-A5B7-3882F14A920A}"/>
              </a:ext>
            </a:extLst>
          </p:cNvPr>
          <p:cNvSpPr txBox="1"/>
          <p:nvPr/>
        </p:nvSpPr>
        <p:spPr>
          <a:xfrm>
            <a:off x="2987824" y="170080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6115BFF-F8F7-4BC9-84BC-D858E6277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609266"/>
              </p:ext>
            </p:extLst>
          </p:nvPr>
        </p:nvGraphicFramePr>
        <p:xfrm>
          <a:off x="1403648" y="1124745"/>
          <a:ext cx="6048672" cy="3456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val="1719096170"/>
                    </a:ext>
                  </a:extLst>
                </a:gridCol>
              </a:tblGrid>
              <a:tr h="3456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783078488"/>
                  </a:ext>
                </a:extLst>
              </a:tr>
            </a:tbl>
          </a:graphicData>
        </a:graphic>
      </p:graphicFrame>
      <p:pic>
        <p:nvPicPr>
          <p:cNvPr id="5" name="Рисунок 4" descr="https://natlibraryrm.ru/wp-content/uploads/2020/04/PnkWANrq_pQ.jpg">
            <a:extLst>
              <a:ext uri="{FF2B5EF4-FFF2-40B4-BE49-F238E27FC236}">
                <a16:creationId xmlns:a16="http://schemas.microsoft.com/office/drawing/2014/main" id="{3BD7B18F-5169-4731-876A-76E6634D367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41015"/>
            <a:ext cx="1399031" cy="1299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www.perunica.ru/uploads/posts/2011-11/1322255554_traktoristki-mordovki.-1938.jpg">
            <a:extLst>
              <a:ext uri="{FF2B5EF4-FFF2-40B4-BE49-F238E27FC236}">
                <a16:creationId xmlns:a16="http://schemas.microsoft.com/office/drawing/2014/main" id="{E532430B-DA51-4BF0-92C2-F47572BB9D3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105" y="1467894"/>
            <a:ext cx="1577783" cy="1961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Пользователь\Downloads\IMG-20201104-WA0005 (1).jpg">
            <a:extLst>
              <a:ext uri="{FF2B5EF4-FFF2-40B4-BE49-F238E27FC236}">
                <a16:creationId xmlns:a16="http://schemas.microsoft.com/office/drawing/2014/main" id="{A57BD91B-C691-4671-A323-3DC858DA841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427" y="2760662"/>
            <a:ext cx="1577783" cy="182046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821109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oombob.ru/img/picture/Apr/11/a51adedea6888e25a9cae0bac8414efb/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425"/>
            <a:ext cx="9176939" cy="68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0F11F7-8A18-41C2-A5B7-3882F14A920A}"/>
              </a:ext>
            </a:extLst>
          </p:cNvPr>
          <p:cNvSpPr txBox="1"/>
          <p:nvPr/>
        </p:nvSpPr>
        <p:spPr>
          <a:xfrm>
            <a:off x="2987824" y="170080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6115BFF-F8F7-4BC9-84BC-D858E6277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684187"/>
              </p:ext>
            </p:extLst>
          </p:nvPr>
        </p:nvGraphicFramePr>
        <p:xfrm>
          <a:off x="1403648" y="1124745"/>
          <a:ext cx="6048672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val="1719096170"/>
                    </a:ext>
                  </a:extLst>
                </a:gridCol>
              </a:tblGrid>
              <a:tr h="34563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Панар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паля – рубаха, платье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Сюре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нитка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Котф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ткань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Каркс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пояс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Сёрмат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вышивка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Кямот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сапоги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Цёконят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кисточки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Сапоня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фартук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Гайтан, </a:t>
                      </a:r>
                      <a:r>
                        <a:rPr lang="ru-RU" sz="16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коряйнят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16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крганят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колье, бубенчики, бусы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Суркс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кольцо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Понань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цюлкат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шерстяные чулки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Руця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платок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Каштаз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венок вокруг головы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Карьхть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лапти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Понкст</a:t>
                      </a:r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брюки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783078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185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67544" y="533023"/>
            <a:ext cx="7848872" cy="4734957"/>
            <a:chOff x="467544" y="533023"/>
            <a:chExt cx="7848872" cy="4734957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548377" y="1193095"/>
              <a:ext cx="5832783" cy="4074885"/>
              <a:chOff x="1355072" y="832636"/>
              <a:chExt cx="6048807" cy="4540638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1355072" y="832636"/>
                <a:ext cx="6048807" cy="4540638"/>
                <a:chOff x="1355072" y="832636"/>
                <a:chExt cx="6048807" cy="4540638"/>
              </a:xfrm>
            </p:grpSpPr>
            <p:pic>
              <p:nvPicPr>
                <p:cNvPr id="3074" name="Picture 2" descr="http://bilgiara.com/resimler/0/tiri-viri-c517effc-mzfss.jpg">
                  <a:hlinkClick r:id="rId2" action="ppaction://hlinkpres?slideindex=1&amp;slidetitle=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55072" y="832636"/>
                  <a:ext cx="6048807" cy="45406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" name="TextBox 2"/>
                <p:cNvSpPr txBox="1"/>
                <p:nvPr/>
              </p:nvSpPr>
              <p:spPr>
                <a:xfrm>
                  <a:off x="1763688" y="1256299"/>
                  <a:ext cx="1077550" cy="5144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2400" b="1" dirty="0">
                      <a:solidFill>
                        <a:srgbClr val="C00000"/>
                      </a:solidFill>
                    </a:rPr>
                    <a:t>Мезе?</a:t>
                  </a:r>
                </a:p>
              </p:txBody>
            </p:sp>
          </p:grpSp>
          <p:sp>
            <p:nvSpPr>
              <p:cNvPr id="4" name="TextBox 3"/>
              <p:cNvSpPr txBox="1"/>
              <p:nvPr/>
            </p:nvSpPr>
            <p:spPr>
              <a:xfrm>
                <a:off x="3779913" y="1460747"/>
                <a:ext cx="1080120" cy="925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>
                    <a:solidFill>
                      <a:schemeClr val="accent5"/>
                    </a:solidFill>
                  </a:rPr>
                  <a:t>Месть?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652120" y="1274848"/>
                <a:ext cx="1407498" cy="514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b="1" dirty="0" err="1">
                    <a:solidFill>
                      <a:srgbClr val="00CC00"/>
                    </a:solidFill>
                  </a:rPr>
                  <a:t>Кодама</a:t>
                </a:r>
                <a:r>
                  <a:rPr lang="ru-RU" sz="2400" b="1" dirty="0">
                    <a:solidFill>
                      <a:srgbClr val="00CC00"/>
                    </a:solidFill>
                  </a:rPr>
                  <a:t>?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67544" y="533023"/>
              <a:ext cx="78488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5400" b="1" spc="50" dirty="0">
                  <a:ln w="11430"/>
                  <a:solidFill>
                    <a:schemeClr val="accent2">
                      <a:lumMod val="50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НАЛХКСЕМА</a:t>
              </a:r>
            </a:p>
          </p:txBody>
        </p:sp>
      </p:grpSp>
      <p:pic>
        <p:nvPicPr>
          <p:cNvPr id="11" name="Picture 4" descr="Безимени-1а">
            <a:hlinkClick r:id="rId4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582" y="4162147"/>
            <a:ext cx="1105833" cy="110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910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oombob.ru/img/picture/Apr/11/a51adedea6888e25a9cae0bac8414efb/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425"/>
            <a:ext cx="9176939" cy="68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0F11F7-8A18-41C2-A5B7-3882F14A920A}"/>
              </a:ext>
            </a:extLst>
          </p:cNvPr>
          <p:cNvSpPr txBox="1"/>
          <p:nvPr/>
        </p:nvSpPr>
        <p:spPr>
          <a:xfrm>
            <a:off x="2987824" y="170080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6115BFF-F8F7-4BC9-84BC-D858E6277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942642"/>
              </p:ext>
            </p:extLst>
          </p:nvPr>
        </p:nvGraphicFramePr>
        <p:xfrm>
          <a:off x="611560" y="548681"/>
          <a:ext cx="6840760" cy="47525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0760">
                  <a:extLst>
                    <a:ext uri="{9D8B030D-6E8A-4147-A177-3AD203B41FA5}">
                      <a16:colId xmlns:a16="http://schemas.microsoft.com/office/drawing/2014/main" val="1719096170"/>
                    </a:ext>
                  </a:extLst>
                </a:gridCol>
              </a:tblGrid>
              <a:tr h="47525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Тест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400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Содак</a:t>
                      </a:r>
                      <a:r>
                        <a:rPr lang="ru-RU" sz="1400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мокшень</a:t>
                      </a:r>
                      <a:r>
                        <a:rPr lang="ru-RU" sz="1400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u="sng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кяльть</a:t>
                      </a:r>
                      <a:r>
                        <a:rPr lang="ru-RU" sz="1400" i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!»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Щамса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мазоптомбяльхть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конат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тиихть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кальдерьф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а)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нардама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б)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коряйнят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в)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кизонда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2. Щам, кона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кяшсы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ронгть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алуце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пяльксонц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эрь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пильгть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башка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а)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понкст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б)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нурдоня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в)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сокст</a:t>
                      </a:r>
                      <a:endParaRPr lang="ru-RU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Ронгть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лангс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щафневи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акша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щам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а) лов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б)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панар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в)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руця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Панарть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лангс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щашендови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щам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а)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сапоня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б) карь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3825" algn="l"/>
                        </a:tabLst>
                      </a:pP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в) </a:t>
                      </a:r>
                      <a:r>
                        <a:rPr lang="ru-RU" sz="14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пракста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3078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73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oombob.ru/img/picture/Apr/11/a51adedea6888e25a9cae0bac8414efb/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425"/>
            <a:ext cx="9176939" cy="68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0F11F7-8A18-41C2-A5B7-3882F14A920A}"/>
              </a:ext>
            </a:extLst>
          </p:cNvPr>
          <p:cNvSpPr txBox="1"/>
          <p:nvPr/>
        </p:nvSpPr>
        <p:spPr>
          <a:xfrm>
            <a:off x="2987824" y="170080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D6115BFF-F8F7-4BC9-84BC-D858E6277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935735"/>
              </p:ext>
            </p:extLst>
          </p:nvPr>
        </p:nvGraphicFramePr>
        <p:xfrm>
          <a:off x="611560" y="548681"/>
          <a:ext cx="6840760" cy="47525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0760">
                  <a:extLst>
                    <a:ext uri="{9D8B030D-6E8A-4147-A177-3AD203B41FA5}">
                      <a16:colId xmlns:a16="http://schemas.microsoft.com/office/drawing/2014/main" val="1719096170"/>
                    </a:ext>
                  </a:extLst>
                </a:gridCol>
              </a:tblGrid>
              <a:tr h="4752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Мокшень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панар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Акай,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акша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панар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щака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Щак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сапоня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сотнек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каркс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Кода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мокшаватне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якасть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Кода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щашенкшнесть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тнярс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Лятфтак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ётат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тон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ульцява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Сембось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лангсот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ащи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лац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Атямъёнгонят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кргават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-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Мазы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ёфкс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мокшень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нарядсь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Ширде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ваномска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пяк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пара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Сембось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кельгозь-маштозь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стаф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...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Аньцек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азка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мес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кунара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Арзяв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панарце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прдаф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Кулхцонтт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акай,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щака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панар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Сотка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пряцень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повфтак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сёкт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Эрька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ламняс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лангозт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ванан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Эрька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няйхте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меки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одкс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(В. Лобанов)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783078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752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311</Words>
  <Application>Microsoft Office PowerPoint</Application>
  <PresentationFormat>Экран (4:3)</PresentationFormat>
  <Paragraphs>72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User</cp:lastModifiedBy>
  <cp:revision>135</cp:revision>
  <dcterms:created xsi:type="dcterms:W3CDTF">2016-01-31T16:48:43Z</dcterms:created>
  <dcterms:modified xsi:type="dcterms:W3CDTF">2023-01-11T07:28:13Z</dcterms:modified>
</cp:coreProperties>
</file>