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10" r:id="rId3"/>
    <p:sldId id="348" r:id="rId4"/>
    <p:sldId id="352" r:id="rId5"/>
    <p:sldId id="299" r:id="rId6"/>
    <p:sldId id="277" r:id="rId7"/>
    <p:sldId id="324" r:id="rId8"/>
    <p:sldId id="349" r:id="rId9"/>
    <p:sldId id="278" r:id="rId10"/>
    <p:sldId id="337" r:id="rId11"/>
    <p:sldId id="351" r:id="rId12"/>
    <p:sldId id="343" r:id="rId13"/>
    <p:sldId id="332" r:id="rId14"/>
    <p:sldId id="346" r:id="rId15"/>
    <p:sldId id="345" r:id="rId16"/>
  </p:sldIdLst>
  <p:sldSz cx="18288000" cy="10287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C59"/>
    <a:srgbClr val="F15B4D"/>
    <a:srgbClr val="BDBEC0"/>
    <a:srgbClr val="EBEAEF"/>
    <a:srgbClr val="FCFCFC"/>
    <a:srgbClr val="FABFB7"/>
    <a:srgbClr val="939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95" autoAdjust="0"/>
    <p:restoredTop sz="94660"/>
  </p:normalViewPr>
  <p:slideViewPr>
    <p:cSldViewPr>
      <p:cViewPr varScale="1">
        <p:scale>
          <a:sx n="58" d="100"/>
          <a:sy n="58" d="100"/>
        </p:scale>
        <p:origin x="384" y="9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26977" y="3736706"/>
            <a:ext cx="12834044" cy="1952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00" b="0" i="0">
                <a:solidFill>
                  <a:srgbClr val="F7FAFD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5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50" b="0" i="0">
                <a:solidFill>
                  <a:srgbClr val="043C57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5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5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43C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5573" y="813354"/>
            <a:ext cx="16256852" cy="190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5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58304" y="4375413"/>
            <a:ext cx="7513955" cy="2717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0" i="0">
                <a:solidFill>
                  <a:srgbClr val="043C57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574" y="-137354"/>
            <a:ext cx="18220606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  <a:solidFill>
            <a:srgbClr val="EBEAEF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379019" y="0"/>
                  </a:lnTo>
                  <a:lnTo>
                    <a:pt x="18288000" y="8908981"/>
                  </a:lnTo>
                  <a:lnTo>
                    <a:pt x="18288000" y="10287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87289" y="0"/>
              <a:ext cx="3785235" cy="3744595"/>
            </a:xfrm>
            <a:custGeom>
              <a:avLst/>
              <a:gdLst/>
              <a:ahLst/>
              <a:cxnLst/>
              <a:rect l="l" t="t" r="r" b="b"/>
              <a:pathLst>
                <a:path w="3785234" h="3744595">
                  <a:moveTo>
                    <a:pt x="3784633" y="3703811"/>
                  </a:moveTo>
                  <a:lnTo>
                    <a:pt x="3744222" y="3744222"/>
                  </a:lnTo>
                  <a:lnTo>
                    <a:pt x="0" y="0"/>
                  </a:lnTo>
                  <a:lnTo>
                    <a:pt x="80821" y="0"/>
                  </a:lnTo>
                  <a:lnTo>
                    <a:pt x="3784633" y="37038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2457" y="1020280"/>
            <a:ext cx="14029861" cy="7546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14805" algn="l"/>
                <a:tab pos="2070100" algn="l"/>
                <a:tab pos="3534410" algn="l"/>
              </a:tabLst>
            </a:pPr>
            <a:r>
              <a:rPr lang="ru-RU" sz="2400" b="1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ГБУ ДПО РМ  «Центр непрерывного повышения</a:t>
            </a:r>
            <a:br>
              <a:rPr lang="ru-RU" sz="2400" b="1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профессионального мастерства педагогических работников – «Педагог 13.ру»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61246" y="2396306"/>
            <a:ext cx="10954554" cy="4463401"/>
          </a:xfrm>
          <a:prstGeom prst="rect">
            <a:avLst/>
          </a:prstGeom>
        </p:spPr>
        <p:txBody>
          <a:bodyPr vert="horz" wrap="square" lIns="0" tIns="305435" rIns="0" bIns="0" rtlCol="0">
            <a:spAutoFit/>
          </a:bodyPr>
          <a:lstStyle/>
          <a:p>
            <a:pPr marL="12700" marR="5080" algn="ctr"/>
            <a:r>
              <a:rPr lang="ru-RU" sz="5400" b="1" spc="-475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spc="-475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Мокшэрзянь</a:t>
            </a:r>
            <a:r>
              <a:rPr lang="ru-RU" sz="5400" b="1" spc="-475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spc="-475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ёфксонь</a:t>
            </a:r>
            <a:r>
              <a:rPr lang="ru-RU" sz="5400" b="1" spc="-475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spc="-475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геройхнень</a:t>
            </a:r>
            <a:r>
              <a:rPr lang="ru-RU" sz="5400" b="1" spc="-475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spc="-475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мархта</a:t>
            </a:r>
            <a:r>
              <a:rPr lang="ru-RU" sz="5400" b="1" spc="-475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spc="-475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содафтомась</a:t>
            </a:r>
            <a:r>
              <a:rPr lang="ru-RU" sz="5400" b="1" spc="-475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/ Знакомство с героями мордовских сказок.</a:t>
            </a:r>
          </a:p>
          <a:p>
            <a:pPr marL="12700" marR="5080" algn="ctr"/>
            <a:r>
              <a:rPr lang="ru-RU" sz="5400" b="1" spc="-475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класс)</a:t>
            </a:r>
          </a:p>
          <a:p>
            <a:pPr marL="12700" marR="5080" algn="ctr"/>
            <a:endParaRPr lang="ru-RU" sz="5400" b="1" spc="-475" dirty="0">
              <a:solidFill>
                <a:srgbClr val="F15B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704913" y="6780185"/>
            <a:ext cx="4583430" cy="3507104"/>
          </a:xfrm>
          <a:custGeom>
            <a:avLst/>
            <a:gdLst/>
            <a:ahLst/>
            <a:cxnLst/>
            <a:rect l="l" t="t" r="r" b="b"/>
            <a:pathLst>
              <a:path w="4583430" h="3507104">
                <a:moveTo>
                  <a:pt x="4583085" y="3506814"/>
                </a:moveTo>
                <a:lnTo>
                  <a:pt x="0" y="3506814"/>
                </a:lnTo>
                <a:lnTo>
                  <a:pt x="3506814" y="0"/>
                </a:lnTo>
                <a:lnTo>
                  <a:pt x="4583085" y="1076271"/>
                </a:lnTo>
                <a:lnTo>
                  <a:pt x="4583085" y="3506814"/>
                </a:lnTo>
                <a:close/>
              </a:path>
            </a:pathLst>
          </a:custGeom>
          <a:solidFill>
            <a:srgbClr val="BD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898" y="1226684"/>
            <a:ext cx="3238650" cy="467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43" y="366951"/>
            <a:ext cx="4013510" cy="822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660" y="7871468"/>
            <a:ext cx="2278178" cy="227817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09711" y="6410679"/>
            <a:ext cx="9144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dirty="0">
                <a:solidFill>
                  <a:srgbClr val="373C59"/>
                </a:solidFill>
                <a:latin typeface="Arial Narrow" panose="020B0606020202030204" pitchFamily="34" charset="0"/>
              </a:rPr>
            </a:br>
            <a:r>
              <a:rPr lang="ru-RU" sz="4400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Рогожина В.Ф., заведующий лабораторией этнокультурного образования</a:t>
            </a:r>
          </a:p>
          <a:p>
            <a:r>
              <a:rPr lang="ru-RU" sz="4400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ГБУ ДПО РМ «ЦНППМ «Педагог 13.ру»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3362" y="2129142"/>
            <a:ext cx="1152244" cy="1402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691" y="5740978"/>
            <a:ext cx="1152244" cy="140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6043" y="1927526"/>
            <a:ext cx="1670449" cy="1767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486" y="5909697"/>
            <a:ext cx="1670449" cy="1767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878" y="26857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i="1" dirty="0">
                <a:solidFill>
                  <a:schemeClr val="tx1"/>
                </a:solidFill>
              </a:rPr>
              <a:t> 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Кие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сёрмадозе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Сельведь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-богатырь»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ёфксть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Кинь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корхтави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ёфксса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ульсь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лемоц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цёрать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Кинь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кельгозе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Лёса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Кие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сась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Мезе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салась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велеста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Кинь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салазе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Сисем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пряса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куйсь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   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600200" y="114301"/>
            <a:ext cx="14401800" cy="28424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 ТЕМАТЬ КЕМОКСТАМАЦ.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Дополнительнай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 </a:t>
            </a:r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мархта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покодемась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51C556-E705-4741-9673-99A527C88BFA}"/>
              </a:ext>
            </a:extLst>
          </p:cNvPr>
          <p:cNvSpPr/>
          <p:nvPr/>
        </p:nvSpPr>
        <p:spPr>
          <a:xfrm>
            <a:off x="4593957" y="4958834"/>
            <a:ext cx="88111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558DBBA-7484-4A7E-AE5F-0EAACB37ACEB}"/>
              </a:ext>
            </a:extLst>
          </p:cNvPr>
          <p:cNvSpPr/>
          <p:nvPr/>
        </p:nvSpPr>
        <p:spPr>
          <a:xfrm>
            <a:off x="2057400" y="4958833"/>
            <a:ext cx="106671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3FEC3B-6D90-4090-975F-0E24EDEBE8A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71600" y="2905762"/>
            <a:ext cx="2819399" cy="19329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0912CC-3101-4FF1-A128-7A006844CBE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0" y="2952127"/>
            <a:ext cx="2438880" cy="18060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481E59-7DBC-411E-9527-9E221EE0E59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920528" y="2905760"/>
            <a:ext cx="3433272" cy="20530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45E41D-4F67-4F7E-BB68-3B581B36DC4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1849579" y="2983602"/>
            <a:ext cx="3238021" cy="17746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F5EC45-D94D-4B69-BB26-E1D7E8FC5B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01" t="13704" r="38927" b="25556"/>
          <a:stretch/>
        </p:blipFill>
        <p:spPr>
          <a:xfrm>
            <a:off x="6872629" y="5561420"/>
            <a:ext cx="4481171" cy="34350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D32E185-4C3A-4607-8B9A-A8AA6F3D69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85" t="12227" r="44558" b="14723"/>
          <a:stretch/>
        </p:blipFill>
        <p:spPr>
          <a:xfrm>
            <a:off x="12309208" y="5528788"/>
            <a:ext cx="2549792" cy="347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8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44471" y="-27332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Физминуткась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600200" y="114301"/>
            <a:ext cx="14401800" cy="31867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51C556-E705-4741-9673-99A527C88BFA}"/>
              </a:ext>
            </a:extLst>
          </p:cNvPr>
          <p:cNvSpPr/>
          <p:nvPr/>
        </p:nvSpPr>
        <p:spPr>
          <a:xfrm>
            <a:off x="4593957" y="4958834"/>
            <a:ext cx="88111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558DBBA-7484-4A7E-AE5F-0EAACB37ACEB}"/>
              </a:ext>
            </a:extLst>
          </p:cNvPr>
          <p:cNvSpPr/>
          <p:nvPr/>
        </p:nvSpPr>
        <p:spPr>
          <a:xfrm>
            <a:off x="2057400" y="4958833"/>
            <a:ext cx="106671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/>
          </a:p>
        </p:txBody>
      </p:sp>
      <p:pic>
        <p:nvPicPr>
          <p:cNvPr id="17" name="Picture 2" descr="https://advour.ru/wp-content/uploads/6/2/9/629f9c1b3b626eeec49cfc763f390708.jpeg">
            <a:extLst>
              <a:ext uri="{FF2B5EF4-FFF2-40B4-BE49-F238E27FC236}">
                <a16:creationId xmlns:a16="http://schemas.microsoft.com/office/drawing/2014/main" id="{36E6FDBE-88B6-40E2-8934-55DBC6F63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147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01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6628"/>
            <a:ext cx="18211800" cy="10282029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«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Куйгорож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мультфильмать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ваномац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		   Просмотр мультфильма «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Куйгорож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Работа в группах.</a:t>
            </a:r>
          </a:p>
          <a:p>
            <a:pPr marL="514350" indent="-514350" algn="ctr">
              <a:buAutoNum type="arabicPeriod"/>
            </a:pPr>
            <a:r>
              <a:rPr lang="ru-RU" sz="2800" b="1" dirty="0">
                <a:solidFill>
                  <a:srgbClr val="FF0000"/>
                </a:solidFill>
              </a:rPr>
              <a:t>Имена каких героев вы услышали?</a:t>
            </a:r>
          </a:p>
          <a:p>
            <a:pPr algn="just"/>
            <a:r>
              <a:rPr lang="ru-RU" sz="2800" b="1" dirty="0">
                <a:solidFill>
                  <a:srgbClr val="FF0000"/>
                </a:solidFill>
              </a:rPr>
              <a:t>                   2.   Назовите божества мордовского фольклора.</a:t>
            </a:r>
          </a:p>
          <a:p>
            <a:pPr algn="ctr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  <a:p>
            <a:pPr algn="just"/>
            <a:endParaRPr lang="ru-RU" sz="2800" b="1" dirty="0">
              <a:solidFill>
                <a:schemeClr val="tx2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3A57FA-4A59-4919-8F90-122555F65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98" r="36850" b="21509"/>
          <a:stretch/>
        </p:blipFill>
        <p:spPr>
          <a:xfrm>
            <a:off x="1209720" y="1847972"/>
            <a:ext cx="3895681" cy="26097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79D9F8-EABD-474E-A052-F313B216D7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7" t="27407" r="46249" b="20000"/>
          <a:stretch/>
        </p:blipFill>
        <p:spPr>
          <a:xfrm>
            <a:off x="5561708" y="2905761"/>
            <a:ext cx="4215796" cy="25153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EDA5B-8286-45F4-A1B7-36F56AF8A2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1" t="25556" r="39999" b="29258"/>
          <a:stretch/>
        </p:blipFill>
        <p:spPr>
          <a:xfrm>
            <a:off x="10248040" y="4163414"/>
            <a:ext cx="4952999" cy="23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55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Тячи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лятфтайне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</a:t>
            </a:r>
          </a:p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Ульсь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интересна …</a:t>
            </a:r>
          </a:p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тиень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тяфтама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заданият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лятфтайне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Сембода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цебярьста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лиссь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393337" y="583646"/>
            <a:ext cx="12834044" cy="38023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859155" algn="ctr">
              <a:lnSpc>
                <a:spcPct val="100400"/>
              </a:lnSpc>
              <a:spcBef>
                <a:spcPts val="85"/>
              </a:spcBef>
            </a:pP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Рефлексиясь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51C556-E705-4741-9673-99A527C88BFA}"/>
              </a:ext>
            </a:extLst>
          </p:cNvPr>
          <p:cNvSpPr/>
          <p:nvPr/>
        </p:nvSpPr>
        <p:spPr>
          <a:xfrm>
            <a:off x="4593957" y="4958834"/>
            <a:ext cx="88111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558DBBA-7484-4A7E-AE5F-0EAACB37ACEB}"/>
              </a:ext>
            </a:extLst>
          </p:cNvPr>
          <p:cNvSpPr/>
          <p:nvPr/>
        </p:nvSpPr>
        <p:spPr>
          <a:xfrm>
            <a:off x="2057400" y="4958833"/>
            <a:ext cx="106671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2D0610-EB67-4C1B-BB61-FBAA981FAD1D}"/>
              </a:ext>
            </a:extLst>
          </p:cNvPr>
          <p:cNvSpPr/>
          <p:nvPr/>
        </p:nvSpPr>
        <p:spPr>
          <a:xfrm>
            <a:off x="342420" y="981649"/>
            <a:ext cx="176031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	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свои впечатления на уроке. Поднимите кружок: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Тюжя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работал с настроением. 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Сянгяря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всё понял, могу помочь товарищу.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Якстерь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испытывал затруднения, нужна помощь.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/>
          </a:p>
          <a:p>
            <a:pPr algn="just"/>
            <a:endParaRPr lang="ru-RU" sz="3200" dirty="0"/>
          </a:p>
          <a:p>
            <a:pPr algn="just"/>
            <a:endParaRPr lang="ru-RU" sz="3200" dirty="0"/>
          </a:p>
          <a:p>
            <a:pPr algn="just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43586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313" y="28439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393337" y="583646"/>
            <a:ext cx="12834044" cy="9342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859155" algn="ctr">
              <a:lnSpc>
                <a:spcPct val="100400"/>
              </a:lnSpc>
              <a:spcBef>
                <a:spcPts val="85"/>
              </a:spcBef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УРОКТЬ ИТОГОЦ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Тонафтыть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валоц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716966"/>
            <a:ext cx="4093210" cy="2597785"/>
          </a:xfrm>
          <a:custGeom>
            <a:avLst/>
            <a:gdLst/>
            <a:ahLst/>
            <a:cxnLst/>
            <a:rect l="l" t="t" r="r" b="b"/>
            <a:pathLst>
              <a:path w="4093210" h="2597784">
                <a:moveTo>
                  <a:pt x="4092935" y="2597424"/>
                </a:moveTo>
                <a:lnTo>
                  <a:pt x="0" y="2597424"/>
                </a:lnTo>
                <a:lnTo>
                  <a:pt x="0" y="1495511"/>
                </a:lnTo>
                <a:lnTo>
                  <a:pt x="1495511" y="0"/>
                </a:lnTo>
                <a:lnTo>
                  <a:pt x="4092935" y="2597424"/>
                </a:lnTo>
                <a:close/>
              </a:path>
            </a:pathLst>
          </a:custGeom>
          <a:solidFill>
            <a:srgbClr val="373C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85641" y="2323988"/>
            <a:ext cx="1160236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b="1" dirty="0"/>
          </a:p>
          <a:p>
            <a:pPr algn="just"/>
            <a:r>
              <a:rPr lang="ru-RU" sz="3200" b="1" dirty="0"/>
              <a:t>	</a:t>
            </a:r>
          </a:p>
          <a:p>
            <a:pPr algn="just"/>
            <a:r>
              <a:rPr lang="ru-RU" sz="2400" b="1" dirty="0"/>
              <a:t>	</a:t>
            </a:r>
            <a:endParaRPr lang="ru-RU" sz="3200" b="0" cap="none" spc="0" dirty="0">
              <a:ln w="0"/>
              <a:solidFill>
                <a:srgbClr val="373C59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51C556-E705-4741-9673-99A527C88BFA}"/>
              </a:ext>
            </a:extLst>
          </p:cNvPr>
          <p:cNvSpPr/>
          <p:nvPr/>
        </p:nvSpPr>
        <p:spPr>
          <a:xfrm>
            <a:off x="1219200" y="2323988"/>
            <a:ext cx="15621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Уроконьке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шабат,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аделсеви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тусь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мялезонт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сон?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Мялезонт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кода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работаде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 кода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арьсетяда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сатоськ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конань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путоськ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ушетксста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Мезсь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сембода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салазе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мялентень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Мезсь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сембода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стакаль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лангса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нинге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эряви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покодемс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Оценкань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путомась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Тонафтысь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тячиень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уроксонк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лац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работаманкса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путан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цебярь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оценкат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Кудонь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тевсь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Кудса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шабат,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теенть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эряви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рисовандамс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мокшэрзянь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ёфксонь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коряс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картинка.  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68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07123" y="0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/>
          <p:nvPr/>
        </p:nvSpPr>
        <p:spPr>
          <a:xfrm>
            <a:off x="0" y="7716966"/>
            <a:ext cx="4093210" cy="2597785"/>
          </a:xfrm>
          <a:custGeom>
            <a:avLst/>
            <a:gdLst/>
            <a:ahLst/>
            <a:cxnLst/>
            <a:rect l="l" t="t" r="r" b="b"/>
            <a:pathLst>
              <a:path w="4093210" h="2597784">
                <a:moveTo>
                  <a:pt x="4092935" y="2597424"/>
                </a:moveTo>
                <a:lnTo>
                  <a:pt x="0" y="2597424"/>
                </a:lnTo>
                <a:lnTo>
                  <a:pt x="0" y="1495511"/>
                </a:lnTo>
                <a:lnTo>
                  <a:pt x="1495511" y="0"/>
                </a:lnTo>
                <a:lnTo>
                  <a:pt x="4092935" y="2597424"/>
                </a:lnTo>
                <a:close/>
              </a:path>
            </a:pathLst>
          </a:custGeom>
          <a:solidFill>
            <a:srgbClr val="373C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349" y="2963879"/>
            <a:ext cx="12293057" cy="393438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85641" y="2323988"/>
            <a:ext cx="1160236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b="1" dirty="0"/>
          </a:p>
          <a:p>
            <a:pPr algn="just"/>
            <a:r>
              <a:rPr lang="ru-RU" sz="3200" b="1" dirty="0"/>
              <a:t>	</a:t>
            </a:r>
          </a:p>
          <a:p>
            <a:pPr algn="just"/>
            <a:r>
              <a:rPr lang="ru-RU" sz="2400" b="1" dirty="0"/>
              <a:t>	</a:t>
            </a:r>
            <a:endParaRPr lang="ru-RU" sz="3200" b="0" cap="none" spc="0" dirty="0">
              <a:ln w="0"/>
              <a:solidFill>
                <a:srgbClr val="373C59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742405" flipV="1">
            <a:off x="-1479218" y="8080122"/>
            <a:ext cx="9413040" cy="46922"/>
          </a:xfrm>
          <a:prstGeom prst="rect">
            <a:avLst/>
          </a:prstGeom>
          <a:solidFill>
            <a:srgbClr val="37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219200" y="6743700"/>
            <a:ext cx="3374757" cy="3543300"/>
          </a:xfrm>
          <a:prstGeom prst="line">
            <a:avLst/>
          </a:prstGeom>
          <a:ln>
            <a:solidFill>
              <a:srgbClr val="373C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51C556-E705-4741-9673-99A527C88BFA}"/>
              </a:ext>
            </a:extLst>
          </p:cNvPr>
          <p:cNvSpPr/>
          <p:nvPr/>
        </p:nvSpPr>
        <p:spPr>
          <a:xfrm>
            <a:off x="4593957" y="4958834"/>
            <a:ext cx="88111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СЮКПРЯ ВАНОМАНКСА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68342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646" y="4970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393337" y="583646"/>
            <a:ext cx="12834044" cy="111889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200" b="1" i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95400" y="1560324"/>
            <a:ext cx="15011399" cy="96051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b="1" dirty="0"/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Берегись болезнь любая: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Грипп, ангина и бронхит.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на бой вас вызывает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Славный доктор …. (Айболит)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танцзала короля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домой бежала,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Туфельку из хрусталя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ступеньках потеряла.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Тыквой стала вновь карета.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Кто, скажи, девчушка эта? (Золушка)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Отвечайте на вопрос: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в корзине Машу нёс,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садился на пенёк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хотел съесть пирожок?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Сказочку ты знаешь ведь?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Кто же это был? (Медведь)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Эту как зовут старушку?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Просит бабушка избушку: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«Разверни-ка свой фасад: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 мне — перед, к лесу — зад!»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Топнет костяной ногой.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бабулечку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(Ягой)</a:t>
            </a:r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>
              <a:spcBef>
                <a:spcPts val="500"/>
              </a:spcBef>
              <a:buClr>
                <a:srgbClr val="FF0000"/>
              </a:buClr>
            </a:pPr>
            <a:r>
              <a:rPr lang="ru-RU" sz="2400" b="1" dirty="0"/>
              <a:t>	</a:t>
            </a:r>
            <a:endParaRPr lang="ru-RU" sz="2800" b="0" cap="none" spc="0" dirty="0">
              <a:ln w="0"/>
              <a:solidFill>
                <a:srgbClr val="373C59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3524899" y="854721"/>
            <a:ext cx="581563" cy="409718"/>
          </a:xfrm>
          <a:prstGeom prst="homePlate">
            <a:avLst/>
          </a:prstGeom>
          <a:solidFill>
            <a:srgbClr val="37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9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9355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393337" y="583646"/>
            <a:ext cx="12834044" cy="111889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200" b="1" i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95400" y="1560324"/>
            <a:ext cx="15011399" cy="19107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>
              <a:spcBef>
                <a:spcPts val="500"/>
              </a:spcBef>
              <a:buClr>
                <a:srgbClr val="FF0000"/>
              </a:buClr>
            </a:pPr>
            <a:r>
              <a:rPr lang="ru-RU" sz="2400" b="1" dirty="0"/>
              <a:t>	</a:t>
            </a:r>
            <a:endParaRPr lang="ru-RU" sz="2800" b="0" cap="none" spc="0" dirty="0">
              <a:ln w="0"/>
              <a:solidFill>
                <a:srgbClr val="373C59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3524899" y="854721"/>
            <a:ext cx="581563" cy="409718"/>
          </a:xfrm>
          <a:prstGeom prst="homePlate">
            <a:avLst/>
          </a:prstGeom>
          <a:solidFill>
            <a:srgbClr val="37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663F5FDD-1E8D-4BB6-9E13-ECF8F1F31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70" y="1721896"/>
            <a:ext cx="3416038" cy="25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5">
            <a:extLst>
              <a:ext uri="{FF2B5EF4-FFF2-40B4-BE49-F238E27FC236}">
                <a16:creationId xmlns:a16="http://schemas.microsoft.com/office/drawing/2014/main" id="{639840C5-51F4-4BD4-94F5-E6BBBC991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52" y="3386204"/>
            <a:ext cx="3289562" cy="245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66EF9F-3D51-403C-B0DF-972E3BD9E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03" y="4501395"/>
            <a:ext cx="3569237" cy="26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9355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95400" y="1560324"/>
            <a:ext cx="15011399" cy="19107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>
              <a:spcBef>
                <a:spcPts val="500"/>
              </a:spcBef>
              <a:buClr>
                <a:srgbClr val="FF0000"/>
              </a:buClr>
            </a:pPr>
            <a:r>
              <a:rPr lang="ru-RU" sz="2400" b="1" dirty="0"/>
              <a:t>	</a:t>
            </a:r>
            <a:endParaRPr lang="ru-RU" sz="2800" b="0" cap="none" spc="0" dirty="0">
              <a:ln w="0"/>
              <a:solidFill>
                <a:srgbClr val="373C59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BFB081-320A-49AB-8024-B10D8119C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5" t="12227" r="44558" b="14723"/>
          <a:stretch/>
        </p:blipFill>
        <p:spPr>
          <a:xfrm>
            <a:off x="5043403" y="467367"/>
            <a:ext cx="3313928" cy="45153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5E1134-143B-4B8C-9A4D-313EE4E13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83" t="10371" r="47826" b="17037"/>
          <a:stretch/>
        </p:blipFill>
        <p:spPr>
          <a:xfrm>
            <a:off x="1163496" y="465710"/>
            <a:ext cx="3093425" cy="4449190"/>
          </a:xfrm>
          <a:prstGeom prst="rect">
            <a:avLst/>
          </a:prstGeom>
        </p:spPr>
      </p:pic>
      <p:pic>
        <p:nvPicPr>
          <p:cNvPr id="1026" name="Picture 2" descr="https://img.labirint.ru/rcimg/1e979a5980c2c9f6f5922f116a081b1f/1920x1080/comments_pic/1721/0_7105e2b2dc90ef600869d73a9a5eb68b_1495892672.jpg?1495892679">
            <a:extLst>
              <a:ext uri="{FF2B5EF4-FFF2-40B4-BE49-F238E27FC236}">
                <a16:creationId xmlns:a16="http://schemas.microsoft.com/office/drawing/2014/main" id="{EE41BB35-FF4B-4CCB-B316-0CE1968CB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515" y="500497"/>
            <a:ext cx="2951424" cy="44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92CFF4-8A14-4BFE-8A2A-42F55CCB1E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84" t="12291" r="46250" b="13703"/>
          <a:stretch/>
        </p:blipFill>
        <p:spPr>
          <a:xfrm>
            <a:off x="12708341" y="465710"/>
            <a:ext cx="2850152" cy="4449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F9BA44-91DD-46AD-B576-D6ED89EC9E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47" t="10652" r="43828" b="14534"/>
          <a:stretch/>
        </p:blipFill>
        <p:spPr>
          <a:xfrm>
            <a:off x="1190000" y="5493576"/>
            <a:ext cx="2980633" cy="39414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63A317E-2720-4211-9190-E55BB5AB1A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998" t="9543" r="47918" b="12962"/>
          <a:stretch/>
        </p:blipFill>
        <p:spPr>
          <a:xfrm>
            <a:off x="5043403" y="5563053"/>
            <a:ext cx="2539417" cy="39414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8F46583-685E-4623-8B19-0B656D560C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007" t="15168" r="45698" b="18148"/>
          <a:stretch/>
        </p:blipFill>
        <p:spPr>
          <a:xfrm>
            <a:off x="8763000" y="5576581"/>
            <a:ext cx="2774147" cy="367758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6E901F-13F0-4874-BCDE-8EE9CA1E10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592" t="12962" r="44661" b="21111"/>
          <a:stretch/>
        </p:blipFill>
        <p:spPr>
          <a:xfrm>
            <a:off x="12724540" y="5679710"/>
            <a:ext cx="3266914" cy="34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8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76200" y="-27332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393337" y="583647"/>
            <a:ext cx="14873340" cy="9957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dirty="0" err="1">
                <a:solidFill>
                  <a:schemeClr val="tx1"/>
                </a:solidFill>
                <a:latin typeface="Arial" panose="020B0604020202020204" pitchFamily="34" charset="0"/>
              </a:rPr>
              <a:t>Темась</a:t>
            </a:r>
            <a:r>
              <a:rPr lang="ru-RU" altLang="ru-RU" sz="3200" b="1" i="1" dirty="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r>
              <a:rPr lang="ru-RU" sz="3200" b="1" dirty="0">
                <a:solidFill>
                  <a:schemeClr val="tx1"/>
                </a:solidFill>
              </a:rPr>
              <a:t>«</a:t>
            </a:r>
            <a:r>
              <a:rPr lang="ru-RU" sz="3200" b="1" dirty="0" err="1">
                <a:solidFill>
                  <a:schemeClr val="tx1"/>
                </a:solidFill>
              </a:rPr>
              <a:t>Мокшэрзянь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ёфксонь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геройхнень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мархта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содафтомась</a:t>
            </a:r>
            <a:r>
              <a:rPr lang="ru-RU" sz="3200" b="1" dirty="0">
                <a:solidFill>
                  <a:schemeClr val="tx1"/>
                </a:solidFill>
              </a:rPr>
              <a:t>» / Знакомство с героями мордовских сказок.</a:t>
            </a:r>
            <a:endParaRPr lang="ru-RU" altLang="ru-RU" sz="3200" b="1" i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0600" y="1485901"/>
            <a:ext cx="14607950" cy="79124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b="1" dirty="0"/>
          </a:p>
          <a:p>
            <a:pPr lvl="0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 Знакомство с героями мордовских сказок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 предложения: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-Повторим…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-Узнаем…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-Изучим…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-Закрепим…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Повторим названия сказок, изученные ранее.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Узнаем мордовские народные сказки.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Изучим, кто являются героями сказок.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Закрепим новые знания с помощью упражнений в учебнике.</a:t>
            </a:r>
          </a:p>
          <a:p>
            <a:pPr algn="just"/>
            <a:r>
              <a:rPr lang="ru-RU" dirty="0"/>
              <a:t> </a:t>
            </a:r>
            <a:r>
              <a:rPr lang="ru-RU" b="1" dirty="0"/>
              <a:t>	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Учебные: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находить информацию о мордовских сказках.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навыки монологической речи; развивать навыки выразительного чтения, пересказа, анализа текста, в том числе сопоставительного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интерес к мордовским народным сказкам.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  <a:p>
            <a:pPr algn="ctr"/>
            <a:endParaRPr lang="ru-RU" b="1" dirty="0"/>
          </a:p>
          <a:p>
            <a:pPr>
              <a:spcBef>
                <a:spcPts val="500"/>
              </a:spcBef>
              <a:buClr>
                <a:srgbClr val="FF0000"/>
              </a:buClr>
            </a:pPr>
            <a:r>
              <a:rPr lang="ru-RU" sz="2400" b="1" dirty="0"/>
              <a:t>	</a:t>
            </a:r>
            <a:endParaRPr lang="ru-RU" sz="2800" b="0" cap="none" spc="0" dirty="0">
              <a:ln w="0"/>
              <a:solidFill>
                <a:srgbClr val="373C5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953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304800" y="0"/>
            <a:ext cx="188976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5574" y="628227"/>
            <a:ext cx="16256852" cy="50334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859155" algn="ctr">
              <a:lnSpc>
                <a:spcPct val="100400"/>
              </a:lnSpc>
              <a:spcBef>
                <a:spcPts val="85"/>
              </a:spcBef>
            </a:pPr>
            <a:r>
              <a:rPr lang="ru-RU" sz="3200" b="1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Тевс</a:t>
            </a:r>
            <a:r>
              <a:rPr lang="ru-RU" sz="32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нолдаф</a:t>
            </a:r>
            <a:r>
              <a:rPr lang="ru-RU" sz="32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метоттне</a:t>
            </a:r>
            <a:r>
              <a:rPr lang="ru-RU" sz="32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b="1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приёмтне</a:t>
            </a:r>
            <a:r>
              <a:rPr lang="ru-RU" sz="32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sz="3200" b="1" dirty="0">
              <a:solidFill>
                <a:srgbClr val="F15B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49322" y="7689214"/>
            <a:ext cx="4093210" cy="2597785"/>
          </a:xfrm>
          <a:custGeom>
            <a:avLst/>
            <a:gdLst/>
            <a:ahLst/>
            <a:cxnLst/>
            <a:rect l="l" t="t" r="r" b="b"/>
            <a:pathLst>
              <a:path w="4093210" h="2597784">
                <a:moveTo>
                  <a:pt x="4092935" y="2597424"/>
                </a:moveTo>
                <a:lnTo>
                  <a:pt x="0" y="2597424"/>
                </a:lnTo>
                <a:lnTo>
                  <a:pt x="0" y="1495511"/>
                </a:lnTo>
                <a:lnTo>
                  <a:pt x="1495511" y="0"/>
                </a:lnTo>
                <a:lnTo>
                  <a:pt x="4092935" y="2597424"/>
                </a:lnTo>
                <a:close/>
              </a:path>
            </a:pathLst>
          </a:custGeom>
          <a:solidFill>
            <a:srgbClr val="373C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ятиугольник 18"/>
          <p:cNvSpPr/>
          <p:nvPr/>
        </p:nvSpPr>
        <p:spPr>
          <a:xfrm>
            <a:off x="1676400" y="776789"/>
            <a:ext cx="581563" cy="409718"/>
          </a:xfrm>
          <a:prstGeom prst="homePlate">
            <a:avLst/>
          </a:prstGeom>
          <a:solidFill>
            <a:srgbClr val="37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EA9B2060-12DE-4620-832F-7ECCC56A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15849600" cy="5932393"/>
          </a:xfrm>
        </p:spPr>
        <p:txBody>
          <a:bodyPr/>
          <a:lstStyle/>
          <a:p>
            <a:r>
              <a:rPr lang="ru-RU" sz="2800" dirty="0" err="1"/>
              <a:t>Репродуктивнайхть</a:t>
            </a:r>
            <a:r>
              <a:rPr lang="ru-RU" sz="2800" dirty="0"/>
              <a:t>: </a:t>
            </a:r>
            <a:r>
              <a:rPr lang="ru-RU" sz="2800" dirty="0" err="1"/>
              <a:t>ваномс</a:t>
            </a:r>
            <a:r>
              <a:rPr lang="ru-RU" sz="2800" dirty="0"/>
              <a:t> </a:t>
            </a:r>
            <a:r>
              <a:rPr lang="ru-RU" sz="2800" dirty="0" err="1"/>
              <a:t>сяда</a:t>
            </a:r>
            <a:r>
              <a:rPr lang="ru-RU" sz="2800" dirty="0"/>
              <a:t> </a:t>
            </a:r>
            <a:r>
              <a:rPr lang="ru-RU" sz="2800" dirty="0" err="1"/>
              <a:t>инголе</a:t>
            </a:r>
            <a:r>
              <a:rPr lang="ru-RU" sz="2800" dirty="0"/>
              <a:t> </a:t>
            </a:r>
            <a:r>
              <a:rPr lang="ru-RU" sz="2800" dirty="0" err="1"/>
              <a:t>получаф</a:t>
            </a:r>
            <a:r>
              <a:rPr lang="ru-RU" sz="2800" dirty="0"/>
              <a:t> </a:t>
            </a:r>
            <a:r>
              <a:rPr lang="ru-RU" sz="2800" dirty="0" err="1"/>
              <a:t>содамошитнень</a:t>
            </a:r>
            <a:r>
              <a:rPr lang="ru-RU" sz="2800" dirty="0"/>
              <a:t>, </a:t>
            </a:r>
            <a:r>
              <a:rPr lang="ru-RU" sz="2800" dirty="0" err="1"/>
              <a:t>крхкалгафтомс</a:t>
            </a:r>
            <a:r>
              <a:rPr lang="ru-RU" sz="2800" dirty="0"/>
              <a:t> </a:t>
            </a:r>
            <a:r>
              <a:rPr lang="ru-RU" sz="2800" dirty="0" err="1"/>
              <a:t>получаф</a:t>
            </a:r>
            <a:r>
              <a:rPr lang="ru-RU" sz="2800" dirty="0"/>
              <a:t> </a:t>
            </a:r>
            <a:r>
              <a:rPr lang="ru-RU" sz="2800" dirty="0" err="1"/>
              <a:t>содамошитнень</a:t>
            </a:r>
            <a:r>
              <a:rPr lang="ru-RU" sz="2800" dirty="0"/>
              <a:t> </a:t>
            </a:r>
            <a:r>
              <a:rPr lang="ru-RU" sz="2800" dirty="0" err="1"/>
              <a:t>текстонь</a:t>
            </a:r>
            <a:r>
              <a:rPr lang="ru-RU" sz="2800" dirty="0"/>
              <a:t> </a:t>
            </a:r>
            <a:r>
              <a:rPr lang="ru-RU" sz="2800" dirty="0" err="1"/>
              <a:t>морафтомста</a:t>
            </a:r>
            <a:r>
              <a:rPr lang="ru-RU" sz="2800" dirty="0"/>
              <a:t>, </a:t>
            </a:r>
            <a:r>
              <a:rPr lang="ru-RU" sz="2800" dirty="0" err="1"/>
              <a:t>заданиянь</a:t>
            </a:r>
            <a:r>
              <a:rPr lang="ru-RU" sz="2800" dirty="0"/>
              <a:t> </a:t>
            </a:r>
            <a:r>
              <a:rPr lang="ru-RU" sz="2800" dirty="0" err="1"/>
              <a:t>тиемста</a:t>
            </a:r>
            <a:r>
              <a:rPr lang="ru-RU" sz="2800" dirty="0"/>
              <a:t>. </a:t>
            </a:r>
          </a:p>
          <a:p>
            <a:r>
              <a:rPr lang="ru-RU" sz="2800" dirty="0"/>
              <a:t>Частично-</a:t>
            </a:r>
            <a:r>
              <a:rPr lang="ru-RU" sz="2800" dirty="0" err="1"/>
              <a:t>поисковай</a:t>
            </a:r>
            <a:r>
              <a:rPr lang="ru-RU" sz="2800" dirty="0"/>
              <a:t>: </a:t>
            </a:r>
            <a:r>
              <a:rPr lang="ru-RU" sz="2800" dirty="0" err="1"/>
              <a:t>ответонь</a:t>
            </a:r>
            <a:r>
              <a:rPr lang="ru-RU" sz="2800" dirty="0"/>
              <a:t> </a:t>
            </a:r>
            <a:r>
              <a:rPr lang="ru-RU" sz="2800" dirty="0" err="1"/>
              <a:t>вешемась</a:t>
            </a:r>
            <a:r>
              <a:rPr lang="ru-RU" sz="2800" dirty="0"/>
              <a:t>, </a:t>
            </a:r>
            <a:r>
              <a:rPr lang="ru-RU" sz="2800" dirty="0" err="1"/>
              <a:t>эрь</a:t>
            </a:r>
            <a:r>
              <a:rPr lang="ru-RU" sz="2800" dirty="0"/>
              <a:t> </a:t>
            </a:r>
            <a:r>
              <a:rPr lang="ru-RU" sz="2800" dirty="0" err="1"/>
              <a:t>кодама</a:t>
            </a:r>
            <a:r>
              <a:rPr lang="ru-RU" sz="2800" dirty="0"/>
              <a:t> </a:t>
            </a:r>
            <a:r>
              <a:rPr lang="ru-RU" sz="2800" dirty="0" err="1"/>
              <a:t>информациянь</a:t>
            </a:r>
            <a:r>
              <a:rPr lang="ru-RU" sz="2800" dirty="0"/>
              <a:t> источник </a:t>
            </a:r>
            <a:r>
              <a:rPr lang="ru-RU" sz="2800" dirty="0" err="1"/>
              <a:t>мархта</a:t>
            </a:r>
            <a:r>
              <a:rPr lang="ru-RU" sz="2800" dirty="0"/>
              <a:t> </a:t>
            </a:r>
            <a:r>
              <a:rPr lang="ru-RU" sz="2800" dirty="0" err="1"/>
              <a:t>покодемась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Вербальнай</a:t>
            </a:r>
            <a:r>
              <a:rPr lang="ru-RU" sz="2800" dirty="0"/>
              <a:t>: </a:t>
            </a:r>
            <a:r>
              <a:rPr lang="ru-RU" sz="2800" dirty="0" err="1"/>
              <a:t>эсь</a:t>
            </a:r>
            <a:r>
              <a:rPr lang="ru-RU" sz="2800" dirty="0"/>
              <a:t> </a:t>
            </a:r>
            <a:r>
              <a:rPr lang="ru-RU" sz="2800" dirty="0" err="1"/>
              <a:t>ётксост</a:t>
            </a:r>
            <a:r>
              <a:rPr lang="ru-RU" sz="2800" dirty="0"/>
              <a:t> </a:t>
            </a:r>
            <a:r>
              <a:rPr lang="ru-RU" sz="2800" dirty="0" err="1"/>
              <a:t>корхтамась</a:t>
            </a:r>
            <a:r>
              <a:rPr lang="ru-RU" sz="2800" dirty="0"/>
              <a:t> </a:t>
            </a:r>
            <a:r>
              <a:rPr lang="ru-RU" sz="2800" dirty="0" err="1"/>
              <a:t>сембе</a:t>
            </a:r>
            <a:r>
              <a:rPr lang="ru-RU" sz="2800" dirty="0"/>
              <a:t> </a:t>
            </a:r>
            <a:r>
              <a:rPr lang="ru-RU" sz="2800" dirty="0" err="1"/>
              <a:t>урокть</a:t>
            </a:r>
            <a:r>
              <a:rPr lang="ru-RU" sz="2800" dirty="0"/>
              <a:t> </a:t>
            </a:r>
            <a:r>
              <a:rPr lang="ru-RU" sz="2800" dirty="0" err="1"/>
              <a:t>молеманц</a:t>
            </a:r>
            <a:r>
              <a:rPr lang="ru-RU" sz="2800" dirty="0"/>
              <a:t> </a:t>
            </a:r>
            <a:r>
              <a:rPr lang="ru-RU" sz="2800" dirty="0" err="1"/>
              <a:t>коряс</a:t>
            </a:r>
            <a:r>
              <a:rPr lang="ru-RU" sz="2800" dirty="0"/>
              <a:t>. </a:t>
            </a:r>
          </a:p>
          <a:p>
            <a:pPr algn="l"/>
            <a:r>
              <a:rPr lang="ru-RU" sz="28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</a:p>
          <a:p>
            <a:pPr algn="l"/>
            <a:r>
              <a:rPr lang="ru-RU" sz="36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sz="3600" b="1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Тевс</a:t>
            </a:r>
            <a:r>
              <a:rPr lang="ru-RU" sz="36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нолдаф</a:t>
            </a:r>
            <a:r>
              <a:rPr lang="ru-RU" sz="36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технологиятне</a:t>
            </a:r>
            <a:r>
              <a:rPr lang="ru-RU" sz="36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br>
              <a:rPr lang="ru-RU" sz="28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 </a:t>
            </a:r>
            <a:r>
              <a:rPr lang="ru-RU" sz="2800" b="1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информациянь</a:t>
            </a:r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вешемань</a:t>
            </a:r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технологиятне</a:t>
            </a:r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шумбрашинь</a:t>
            </a:r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ванфтомань</a:t>
            </a:r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технологиятне</a:t>
            </a:r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ru-RU" sz="2800" b="1" dirty="0">
              <a:solidFill>
                <a:srgbClr val="373C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1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Оборудованиясь</a:t>
            </a:r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/>
              <a:t>презентация, </a:t>
            </a:r>
            <a:r>
              <a:rPr lang="ru-RU" sz="2800" dirty="0" err="1"/>
              <a:t>карточкат</a:t>
            </a:r>
            <a:r>
              <a:rPr lang="ru-RU" sz="2800" dirty="0"/>
              <a:t>, </a:t>
            </a:r>
            <a:r>
              <a:rPr lang="ru-RU" sz="2800" dirty="0" err="1"/>
              <a:t>иллюстративнай</a:t>
            </a:r>
            <a:r>
              <a:rPr lang="ru-RU" sz="2800" dirty="0"/>
              <a:t> материал</a:t>
            </a:r>
            <a:endParaRPr lang="ru-RU" sz="2800" dirty="0">
              <a:solidFill>
                <a:srgbClr val="373C59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561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88976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5574" y="628227"/>
            <a:ext cx="16256852" cy="50334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859155" algn="ctr">
              <a:lnSpc>
                <a:spcPct val="100400"/>
              </a:lnSpc>
              <a:spcBef>
                <a:spcPts val="85"/>
              </a:spcBef>
            </a:pPr>
            <a:r>
              <a:rPr lang="ru-RU" sz="3200" b="1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Планируемай</a:t>
            </a:r>
            <a:r>
              <a:rPr lang="ru-RU" sz="32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результаттне</a:t>
            </a:r>
            <a:r>
              <a:rPr lang="ru-RU" sz="3200" b="1" dirty="0">
                <a:solidFill>
                  <a:srgbClr val="F15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object 4"/>
          <p:cNvSpPr/>
          <p:nvPr/>
        </p:nvSpPr>
        <p:spPr>
          <a:xfrm>
            <a:off x="15649322" y="7689214"/>
            <a:ext cx="4093210" cy="2597785"/>
          </a:xfrm>
          <a:custGeom>
            <a:avLst/>
            <a:gdLst/>
            <a:ahLst/>
            <a:cxnLst/>
            <a:rect l="l" t="t" r="r" b="b"/>
            <a:pathLst>
              <a:path w="4093210" h="2597784">
                <a:moveTo>
                  <a:pt x="4092935" y="2597424"/>
                </a:moveTo>
                <a:lnTo>
                  <a:pt x="0" y="2597424"/>
                </a:lnTo>
                <a:lnTo>
                  <a:pt x="0" y="1495511"/>
                </a:lnTo>
                <a:lnTo>
                  <a:pt x="1495511" y="0"/>
                </a:lnTo>
                <a:lnTo>
                  <a:pt x="4092935" y="2597424"/>
                </a:lnTo>
                <a:close/>
              </a:path>
            </a:pathLst>
          </a:custGeom>
          <a:solidFill>
            <a:srgbClr val="373C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ятиугольник 18"/>
          <p:cNvSpPr/>
          <p:nvPr/>
        </p:nvSpPr>
        <p:spPr>
          <a:xfrm>
            <a:off x="1676400" y="776789"/>
            <a:ext cx="581563" cy="409718"/>
          </a:xfrm>
          <a:prstGeom prst="homePlate">
            <a:avLst/>
          </a:prstGeom>
          <a:solidFill>
            <a:srgbClr val="37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EA9B2060-12DE-4620-832F-7ECCC56A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1343352"/>
            <a:ext cx="15849600" cy="7040389"/>
          </a:xfrm>
        </p:spPr>
        <p:txBody>
          <a:bodyPr/>
          <a:lstStyle/>
          <a:p>
            <a:r>
              <a:rPr lang="ru-RU" sz="3200" dirty="0"/>
              <a:t>	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связи разных жанров фольклора;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соотношения реальности и вымысла в сказках;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выделять общие черты и различия в сказках разных народов;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выразительно читать и пересказывать сказки;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в группе.</a:t>
            </a:r>
          </a:p>
          <a:p>
            <a:endParaRPr lang="ru-RU" sz="3200" dirty="0"/>
          </a:p>
          <a:p>
            <a:endParaRPr lang="ru-RU" sz="3200" dirty="0"/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тонафтомс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иттнень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ёфкснень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колга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содамошитнень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эрявиксснон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шарьхкодема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тонафтомс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иттнень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произведениятнень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содама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коса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азондови-корхтави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ёфкснень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колга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няфтемс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марстонь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шить 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аффкаксшить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разнай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ёфкснень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тонафтомс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ёфксненди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анализонь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тиема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тонафтомс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выразительна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морафтома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тонафтомс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группаса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покодема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177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-41944"/>
            <a:ext cx="188976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5573" y="813354"/>
            <a:ext cx="16256852" cy="148822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859155" algn="ctr">
              <a:lnSpc>
                <a:spcPct val="100400"/>
              </a:lnSpc>
              <a:spcBef>
                <a:spcPts val="85"/>
              </a:spcBef>
            </a:pPr>
            <a: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ИЗУЧЕНИЕ НОВОГО МАТЕРИАЛА.</a:t>
            </a:r>
            <a:br>
              <a:rPr lang="ru-RU" sz="2400" b="1" i="1" dirty="0">
                <a:solidFill>
                  <a:srgbClr val="000066"/>
                </a:solidFill>
              </a:rPr>
            </a:br>
            <a: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УЧЕБНЫЕ ЗАДАНИЯ ДЛЯ РАЗНЫХ ЭТАПОВ УЧЕБНОГО ЗАНЯТИЯ</a:t>
            </a:r>
            <a:b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</a:rPr>
            </a:br>
            <a:b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</a:rPr>
            </a:br>
            <a:endParaRPr lang="ru-RU" sz="2400" dirty="0">
              <a:solidFill>
                <a:srgbClr val="F15B4D"/>
              </a:solidFill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85640" y="2366010"/>
            <a:ext cx="6684039" cy="5747727"/>
          </a:xfrm>
        </p:spPr>
        <p:txBody>
          <a:bodyPr/>
          <a:lstStyle/>
          <a:p>
            <a:pPr rtl="0" eaLnBrk="1" fontAlgn="t" latinLnBrk="0" hangingPunct="1"/>
            <a:r>
              <a:rPr lang="ru-RU" dirty="0"/>
              <a:t>Прочитай</a:t>
            </a:r>
          </a:p>
          <a:p>
            <a:pPr rtl="0" eaLnBrk="1" fontAlgn="t" latinLnBrk="0" hangingPunct="1"/>
            <a:endParaRPr lang="ru-RU" dirty="0"/>
          </a:p>
          <a:p>
            <a:pPr rtl="0" eaLnBrk="1" fontAlgn="t" latinLnBrk="0" hangingPunct="1"/>
            <a:endParaRPr lang="ru-RU" dirty="0"/>
          </a:p>
          <a:p>
            <a:pPr rtl="0" eaLnBrk="1" fontAlgn="t" latinLnBrk="0" hangingPunct="1"/>
            <a:r>
              <a:rPr lang="ru-RU" dirty="0"/>
              <a:t>Поставь ударение</a:t>
            </a:r>
          </a:p>
          <a:p>
            <a:pPr rtl="0" eaLnBrk="1" fontAlgn="t" latinLnBrk="0" hangingPunct="1"/>
            <a:endParaRPr lang="ru-RU" dirty="0"/>
          </a:p>
          <a:p>
            <a:pPr rtl="0" eaLnBrk="1" fontAlgn="t" latinLnBrk="0" hangingPunct="1"/>
            <a:endParaRPr lang="ru-RU" dirty="0"/>
          </a:p>
          <a:p>
            <a:pPr rtl="0" eaLnBrk="1" fontAlgn="t" latinLnBrk="0" hangingPunct="1"/>
            <a:endParaRPr lang="ru-RU" dirty="0"/>
          </a:p>
          <a:p>
            <a:pPr rtl="0" eaLnBrk="1" fontAlgn="t" latinLnBrk="0" hangingPunct="1"/>
            <a:endParaRPr lang="ru-RU" dirty="0"/>
          </a:p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4085734"/>
          </a:xfrm>
        </p:spPr>
        <p:txBody>
          <a:bodyPr/>
          <a:lstStyle/>
          <a:p>
            <a:pPr rtl="0" eaLnBrk="1" fontAlgn="t" latinLnBrk="0" hangingPunct="1"/>
            <a:r>
              <a:rPr lang="ru-RU" sz="3200" dirty="0" err="1"/>
              <a:t>Сельведь</a:t>
            </a:r>
            <a:r>
              <a:rPr lang="ru-RU" sz="3200" dirty="0"/>
              <a:t>-богатырь, </a:t>
            </a:r>
            <a:r>
              <a:rPr lang="ru-RU" sz="3200" dirty="0" err="1"/>
              <a:t>Вирява</a:t>
            </a:r>
            <a:r>
              <a:rPr lang="ru-RU" sz="3200" dirty="0"/>
              <a:t>, </a:t>
            </a:r>
            <a:r>
              <a:rPr lang="ru-RU" sz="3200" dirty="0" err="1"/>
              <a:t>стирня</a:t>
            </a:r>
            <a:r>
              <a:rPr lang="ru-RU" sz="3200" dirty="0"/>
              <a:t>, </a:t>
            </a:r>
            <a:r>
              <a:rPr lang="ru-RU" sz="3200" dirty="0" err="1"/>
              <a:t>Лёса</a:t>
            </a:r>
            <a:r>
              <a:rPr lang="ru-RU" sz="3200" dirty="0"/>
              <a:t>, </a:t>
            </a:r>
            <a:r>
              <a:rPr lang="ru-RU" sz="3200" dirty="0" err="1"/>
              <a:t>Инекуй</a:t>
            </a:r>
            <a:r>
              <a:rPr lang="ru-RU" sz="3200" dirty="0"/>
              <a:t>, тор.</a:t>
            </a:r>
          </a:p>
          <a:p>
            <a:pPr rtl="0" eaLnBrk="1" fontAlgn="t" latinLnBrk="0" hangingPunct="1"/>
            <a:endParaRPr lang="ru-RU" sz="3200" dirty="0"/>
          </a:p>
          <a:p>
            <a:pPr rtl="0" eaLnBrk="1" fontAlgn="t" latinLnBrk="0" hangingPunct="1"/>
            <a:endParaRPr lang="ru-RU" sz="3200" dirty="0"/>
          </a:p>
          <a:p>
            <a:pPr rtl="0" fontAlgn="t"/>
            <a:r>
              <a:rPr lang="ru-RU" sz="3200" dirty="0"/>
              <a:t>  </a:t>
            </a:r>
            <a:r>
              <a:rPr lang="ru-RU" sz="3200" dirty="0" err="1"/>
              <a:t>Сельведь</a:t>
            </a:r>
            <a:r>
              <a:rPr lang="ru-RU" sz="3200" dirty="0"/>
              <a:t>-богатырь, </a:t>
            </a:r>
            <a:r>
              <a:rPr lang="ru-RU" sz="3200" dirty="0" err="1"/>
              <a:t>Вирява</a:t>
            </a:r>
            <a:r>
              <a:rPr lang="ru-RU" sz="3200" dirty="0"/>
              <a:t>, </a:t>
            </a:r>
            <a:r>
              <a:rPr lang="ru-RU" sz="3200" dirty="0" err="1"/>
              <a:t>стирня</a:t>
            </a:r>
            <a:r>
              <a:rPr lang="ru-RU" sz="3200" dirty="0"/>
              <a:t>, </a:t>
            </a:r>
            <a:r>
              <a:rPr lang="ru-RU" sz="3200" dirty="0" err="1"/>
              <a:t>Лёса</a:t>
            </a:r>
            <a:r>
              <a:rPr lang="ru-RU" sz="3200" dirty="0"/>
              <a:t>, </a:t>
            </a:r>
            <a:r>
              <a:rPr lang="ru-RU" sz="3200" dirty="0" err="1"/>
              <a:t>Инекуй</a:t>
            </a:r>
            <a:r>
              <a:rPr lang="ru-RU" sz="3200" dirty="0"/>
              <a:t>, тор.</a:t>
            </a:r>
          </a:p>
          <a:p>
            <a:pPr rtl="0" eaLnBrk="1" fontAlgn="t" latinLnBrk="0" hangingPunct="1"/>
            <a:endParaRPr lang="ru-RU" sz="3200" dirty="0"/>
          </a:p>
          <a:p>
            <a:endParaRPr lang="ru-RU" dirty="0"/>
          </a:p>
        </p:txBody>
      </p:sp>
      <p:sp>
        <p:nvSpPr>
          <p:cNvPr id="4" name="object 4"/>
          <p:cNvSpPr/>
          <p:nvPr/>
        </p:nvSpPr>
        <p:spPr>
          <a:xfrm>
            <a:off x="15649322" y="7689214"/>
            <a:ext cx="4093210" cy="2597785"/>
          </a:xfrm>
          <a:custGeom>
            <a:avLst/>
            <a:gdLst/>
            <a:ahLst/>
            <a:cxnLst/>
            <a:rect l="l" t="t" r="r" b="b"/>
            <a:pathLst>
              <a:path w="4093210" h="2597784">
                <a:moveTo>
                  <a:pt x="4092935" y="2597424"/>
                </a:moveTo>
                <a:lnTo>
                  <a:pt x="0" y="2597424"/>
                </a:lnTo>
                <a:lnTo>
                  <a:pt x="0" y="1495511"/>
                </a:lnTo>
                <a:lnTo>
                  <a:pt x="1495511" y="0"/>
                </a:lnTo>
                <a:lnTo>
                  <a:pt x="4092935" y="2597424"/>
                </a:lnTo>
                <a:close/>
              </a:path>
            </a:pathLst>
          </a:custGeom>
          <a:solidFill>
            <a:srgbClr val="373C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85641" y="2323988"/>
            <a:ext cx="116023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1313" indent="-341313">
              <a:spcBef>
                <a:spcPts val="500"/>
              </a:spcBef>
              <a:buClr>
                <a:srgbClr val="9900CC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b="1" dirty="0"/>
              <a:t>	</a:t>
            </a:r>
            <a:endParaRPr lang="ru-RU" sz="2800" b="0" cap="none" spc="0" dirty="0">
              <a:ln w="0"/>
              <a:solidFill>
                <a:srgbClr val="373C59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2007389" y="808794"/>
            <a:ext cx="581563" cy="409718"/>
          </a:xfrm>
          <a:prstGeom prst="homePlate">
            <a:avLst/>
          </a:prstGeom>
          <a:solidFill>
            <a:srgbClr val="37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42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2400" y="119382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393337" y="583646"/>
            <a:ext cx="12834044" cy="148822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 eaLnBrk="1" hangingPunct="1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Списывать текст и выписывать из него слова, словосочетания, предложения в соответствии с решаемой учебной задачей</a:t>
            </a:r>
            <a:br>
              <a:rPr lang="ru-RU" altLang="ru-RU" sz="3200" dirty="0">
                <a:solidFill>
                  <a:srgbClr val="002060"/>
                </a:solidFill>
              </a:rPr>
            </a:br>
            <a:r>
              <a:rPr lang="ru-RU" altLang="ru-RU" sz="3200" dirty="0" err="1">
                <a:solidFill>
                  <a:srgbClr val="002060"/>
                </a:solidFill>
              </a:rPr>
              <a:t>Пяшкотьк</a:t>
            </a:r>
            <a:r>
              <a:rPr lang="ru-RU" altLang="ru-RU" sz="3200" dirty="0">
                <a:solidFill>
                  <a:srgbClr val="002060"/>
                </a:solidFill>
              </a:rPr>
              <a:t> </a:t>
            </a:r>
            <a:r>
              <a:rPr lang="ru-RU" altLang="ru-RU" sz="3200" dirty="0" err="1">
                <a:solidFill>
                  <a:srgbClr val="002060"/>
                </a:solidFill>
              </a:rPr>
              <a:t>таблицать</a:t>
            </a:r>
            <a:endParaRPr lang="ru-RU" altLang="ru-RU" sz="3200" dirty="0">
              <a:solidFill>
                <a:srgbClr val="00206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716966"/>
            <a:ext cx="4093210" cy="2597785"/>
          </a:xfrm>
          <a:custGeom>
            <a:avLst/>
            <a:gdLst/>
            <a:ahLst/>
            <a:cxnLst/>
            <a:rect l="l" t="t" r="r" b="b"/>
            <a:pathLst>
              <a:path w="4093210" h="2597784">
                <a:moveTo>
                  <a:pt x="4092935" y="2597424"/>
                </a:moveTo>
                <a:lnTo>
                  <a:pt x="0" y="2597424"/>
                </a:lnTo>
                <a:lnTo>
                  <a:pt x="0" y="1495511"/>
                </a:lnTo>
                <a:lnTo>
                  <a:pt x="1495511" y="0"/>
                </a:lnTo>
                <a:lnTo>
                  <a:pt x="4092935" y="2597424"/>
                </a:lnTo>
                <a:close/>
              </a:path>
            </a:pathLst>
          </a:custGeom>
          <a:solidFill>
            <a:srgbClr val="373C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2742405" flipV="1">
            <a:off x="-1479218" y="8080122"/>
            <a:ext cx="9413040" cy="46922"/>
          </a:xfrm>
          <a:prstGeom prst="rect">
            <a:avLst/>
          </a:prstGeom>
          <a:solidFill>
            <a:srgbClr val="37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219200" y="6743700"/>
            <a:ext cx="3374757" cy="3543300"/>
          </a:xfrm>
          <a:prstGeom prst="line">
            <a:avLst/>
          </a:prstGeom>
          <a:ln>
            <a:solidFill>
              <a:srgbClr val="373C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ятиугольник 18"/>
          <p:cNvSpPr/>
          <p:nvPr/>
        </p:nvSpPr>
        <p:spPr>
          <a:xfrm>
            <a:off x="1323437" y="955660"/>
            <a:ext cx="581563" cy="409718"/>
          </a:xfrm>
          <a:prstGeom prst="homePlate">
            <a:avLst/>
          </a:prstGeom>
          <a:solidFill>
            <a:srgbClr val="37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76005"/>
              </p:ext>
            </p:extLst>
          </p:nvPr>
        </p:nvGraphicFramePr>
        <p:xfrm>
          <a:off x="1219200" y="2905760"/>
          <a:ext cx="15849600" cy="366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8475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Божества мордовского фольклора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aseline="0" dirty="0"/>
                        <a:t>Название деревьев</a:t>
                      </a:r>
                      <a:endParaRPr lang="ru-RU" sz="40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Название животных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8475"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86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FAF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1645</TotalTime>
  <Words>791</Words>
  <Application>Microsoft Office PowerPoint</Application>
  <PresentationFormat>Произвольный</PresentationFormat>
  <Paragraphs>207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Arial Narrow</vt:lpstr>
      <vt:lpstr>Calibri</vt:lpstr>
      <vt:lpstr>Times New Roman</vt:lpstr>
      <vt:lpstr>Office Theme</vt:lpstr>
      <vt:lpstr>ГБУ ДПО РМ  «Центр непрерывного повышения профессионального мастерства педагогических работников – «Педагог 13.ру»</vt:lpstr>
      <vt:lpstr>?</vt:lpstr>
      <vt:lpstr>?</vt:lpstr>
      <vt:lpstr>Презентация PowerPoint</vt:lpstr>
      <vt:lpstr>Темась: «Мокшэрзянь ёфксонь геройхнень мархта содафтомась» / Знакомство с героями мордовских сказок.</vt:lpstr>
      <vt:lpstr>Тевс нолдаф метоттне и приёмтне: </vt:lpstr>
      <vt:lpstr>Планируемай результаттне: </vt:lpstr>
      <vt:lpstr>ИЗУЧЕНИЕ НОВОГО МАТЕРИАЛА. УЧЕБНЫЕ ЗАДАНИЯ ДЛЯ РАЗНЫХ ЭТАПОВ УЧЕБНОГО ЗАНЯТИЯ  </vt:lpstr>
      <vt:lpstr>Списывать текст и выписывать из него слова, словосочетания, предложения в соответствии с решаемой учебной задачей Пяшкотьк таблицать</vt:lpstr>
      <vt:lpstr>ОД ТЕМАТЬ КЕМОКСТАМАЦ.  Дополнительнай материал мархта покодемась.           </vt:lpstr>
      <vt:lpstr>        </vt:lpstr>
      <vt:lpstr>Презентация PowerPoint</vt:lpstr>
      <vt:lpstr>Рефлексиясь </vt:lpstr>
      <vt:lpstr>УРОКТЬ ИТОГОЦ  Тонафтыть валоц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 ДПО РМ «Центр непрерывного повышения профессионального мастерства педагогических  работников – «Педагог 13.ру»</dc:title>
  <dc:creator>Пользователь</dc:creator>
  <cp:lastModifiedBy>User</cp:lastModifiedBy>
  <cp:revision>249</cp:revision>
  <cp:lastPrinted>2021-11-10T13:39:13Z</cp:lastPrinted>
  <dcterms:created xsi:type="dcterms:W3CDTF">2020-04-29T08:41:40Z</dcterms:created>
  <dcterms:modified xsi:type="dcterms:W3CDTF">2023-01-20T11:28:45Z</dcterms:modified>
</cp:coreProperties>
</file>