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57" r:id="rId9"/>
    <p:sldId id="263" r:id="rId10"/>
    <p:sldId id="270" r:id="rId11"/>
    <p:sldId id="264" r:id="rId12"/>
    <p:sldId id="268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7D265-B280-467E-929F-ED60586A3AC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DC099-2C39-44CC-9362-2A7C3BA90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66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32656"/>
            <a:ext cx="7704855" cy="6264695"/>
          </a:xfrm>
        </p:spPr>
        <p:txBody>
          <a:bodyPr>
            <a:normAutofit fontScale="92500" lnSpcReduction="1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60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Эрзянь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60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келень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урок 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4 – </a:t>
            </a:r>
            <a:r>
              <a:rPr lang="ru-RU" sz="60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це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60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классо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                </a:t>
            </a:r>
          </a:p>
          <a:p>
            <a:pPr lvl="0" algn="r">
              <a:buClr>
                <a:srgbClr val="F14124">
                  <a:lumMod val="75000"/>
                </a:srgbClr>
              </a:buClr>
            </a:pP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        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Подготовила:  </a:t>
            </a:r>
          </a:p>
          <a:p>
            <a:pPr lvl="0" algn="r"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Пирогова М. В       </a:t>
            </a:r>
          </a:p>
          <a:p>
            <a:pPr lvl="0" algn="r"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учитель эрзянского языка                                 </a:t>
            </a:r>
          </a:p>
          <a:p>
            <a:pPr lvl="0" algn="r"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МОУ «</a:t>
            </a:r>
            <a:r>
              <a:rPr lang="ru-RU" sz="2400" b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Лямбирская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СОШ № 1» </a:t>
            </a:r>
          </a:p>
          <a:p>
            <a:pPr lvl="0" algn="r">
              <a:buClr>
                <a:srgbClr val="F14124">
                  <a:lumMod val="75000"/>
                </a:srgbClr>
              </a:buClr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Лямбирского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муниципального района</a:t>
            </a:r>
          </a:p>
          <a:p>
            <a:pPr lvl="0" algn="r"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Республики Мордовия     </a:t>
            </a: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6000" b="1" dirty="0">
              <a:solidFill>
                <a:schemeClr val="accent2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"/>
            <a:ext cx="1456446" cy="349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" y="3356992"/>
            <a:ext cx="1453543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56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Шукшторовось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смородина</a:t>
            </a:r>
          </a:p>
          <a:p>
            <a:pPr marL="45720" indent="0">
              <a:buNone/>
            </a:pPr>
            <a:r>
              <a:rPr lang="ru-RU" sz="4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Ламбамо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сладкий (-</a:t>
            </a:r>
            <a:r>
              <a:rPr lang="ru-RU" sz="48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48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" indent="0">
              <a:buNone/>
            </a:pPr>
            <a:r>
              <a:rPr lang="ru-RU" sz="4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Чапамо</a:t>
            </a:r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кислый (-</a:t>
            </a:r>
            <a:r>
              <a:rPr lang="ru-RU" sz="48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48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" indent="0">
              <a:buNone/>
            </a:pP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1764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428206"/>
            <a:ext cx="4067175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4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6336704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7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СОДАСЫНЕК РЕБУСТНЭНЬ!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37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,,    Я    +   Р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dirty="0"/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3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3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                 Ь                   </a:t>
            </a: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,,,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7810"/>
            <a:ext cx="2088232" cy="167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92488"/>
            <a:ext cx="1797746" cy="198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92488"/>
            <a:ext cx="1677162" cy="167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84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7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СОДАСЫНЕК РЕБУСТНЭНЬ!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(цвет)         Ь + КАЙ</a:t>
            </a:r>
          </a:p>
          <a:p>
            <a:pPr marL="45720" indent="0">
              <a:buNone/>
            </a:pP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               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   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96355"/>
            <a:ext cx="1402663" cy="110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6997"/>
            <a:ext cx="100215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1632447" cy="16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7318"/>
            <a:ext cx="1962650" cy="172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01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7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СОДАСЫНЕК РЕБУСТНЭНЬ!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,,,  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65" y="2204864"/>
            <a:ext cx="227081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25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Кудонь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тевесь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Тонавтнемс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эмежтнень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фруктатнень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лемест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(Выучить названия овощей и фруктов)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334851"/>
            <a:ext cx="34559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42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28" y="3980439"/>
            <a:ext cx="2554445" cy="28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6192688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НАМА  / АРАСЬ 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Куярось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пиже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2.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Овтось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вечки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медь.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Од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иесь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кизна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4.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Кшись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весеменень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прявт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5.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Течи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пеця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6.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Цёрынесь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машты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ливтнеме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lvl="0" algn="just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7.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Нармунесь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машты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сёрмадомо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60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264696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Муик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аэрявикс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валонть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457200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SzTx/>
              <a:buNone/>
            </a:pPr>
            <a:r>
              <a:rPr lang="ru-RU" sz="4000" b="1" dirty="0">
                <a:solidFill>
                  <a:srgbClr val="964305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НУМОЛО, КУЯР, РИВЕЗЬ</a:t>
            </a:r>
          </a:p>
          <a:p>
            <a:pPr marL="0" lvl="0" indent="0" algn="ctr" defTabSz="457200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SzTx/>
              <a:buNone/>
            </a:pPr>
            <a:r>
              <a:rPr lang="ru-RU" sz="4000" b="1" dirty="0">
                <a:solidFill>
                  <a:srgbClr val="964305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АШО, РАУЖО, КАПСТА</a:t>
            </a:r>
          </a:p>
          <a:p>
            <a:pPr marL="0" lvl="0" indent="0" algn="ctr" defTabSz="457200">
              <a:lnSpc>
                <a:spcPct val="115000"/>
              </a:lnSpc>
              <a:spcAft>
                <a:spcPts val="1000"/>
              </a:spcAft>
              <a:buClr>
                <a:prstClr val="black">
                  <a:lumMod val="75000"/>
                  <a:lumOff val="25000"/>
                </a:prstClr>
              </a:buClr>
              <a:buSzTx/>
              <a:buNone/>
            </a:pPr>
            <a:r>
              <a:rPr lang="ru-RU" sz="4000" b="1" dirty="0">
                <a:solidFill>
                  <a:srgbClr val="964305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ЧУРЬКА, САЗОР, АВА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99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8892480" cy="6264696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800" b="1" dirty="0" err="1">
                <a:solidFill>
                  <a:srgbClr val="CF543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Муик</a:t>
            </a:r>
            <a:r>
              <a:rPr lang="ru-RU" sz="4800" b="1" dirty="0">
                <a:solidFill>
                  <a:srgbClr val="CF543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CF543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аэрявикс</a:t>
            </a:r>
            <a:r>
              <a:rPr lang="ru-RU" sz="4800" b="1" dirty="0">
                <a:solidFill>
                  <a:srgbClr val="CF543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CF543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валонть</a:t>
            </a:r>
            <a:endParaRPr lang="ru-RU" sz="4800" b="1" dirty="0">
              <a:solidFill>
                <a:srgbClr val="CF543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endParaRPr lang="ru-RU" sz="4800" b="1" dirty="0">
              <a:solidFill>
                <a:srgbClr val="CF543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КОЛМО, ВЕТЕ, ПУРЬКА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ОВТОРНИК, СЕРЕДА, МОДАМАРЬ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ЯКСТЕРЬКАЙ, ТУНДО, КИЗЭ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70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6480720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5400" b="1" dirty="0" err="1">
                <a:solidFill>
                  <a:srgbClr val="CF543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Муик</a:t>
            </a:r>
            <a:r>
              <a:rPr lang="ru-RU" sz="5400" b="1" dirty="0">
                <a:solidFill>
                  <a:srgbClr val="CF543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CF543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аэрявикс</a:t>
            </a:r>
            <a:r>
              <a:rPr lang="ru-RU" sz="5400" b="1" dirty="0">
                <a:solidFill>
                  <a:srgbClr val="CF543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solidFill>
                  <a:srgbClr val="CF543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валонть</a:t>
            </a:r>
            <a:r>
              <a:rPr lang="ru-RU" sz="5400" b="1" dirty="0">
                <a:solidFill>
                  <a:srgbClr val="CF543F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endParaRPr lang="ru-RU" sz="5400" b="1" dirty="0">
              <a:solidFill>
                <a:srgbClr val="CF543F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РЕПС, ЦЁРЫНЕ, ТЕЙТЕРНЕ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КАТКА,КИСКА, ПЕЙНЕЧУРЬКА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КУЗ, УМАРЬ, УМАРИНА</a:t>
            </a:r>
          </a:p>
          <a:p>
            <a:pPr marL="45720" indent="0">
              <a:buNone/>
            </a:pPr>
            <a:endParaRPr lang="ru-RU" sz="2400" dirty="0"/>
          </a:p>
          <a:p>
            <a:pPr marL="4572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918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640960" cy="6264696"/>
          </a:xfrm>
        </p:spPr>
        <p:txBody>
          <a:bodyPr>
            <a:normAutofit lnSpcReduction="10000"/>
          </a:bodyPr>
          <a:lstStyle/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КУЯР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КАПСТА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ЧУРЬКА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ПУРЬКА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МОДАМАРЬ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ЯКСТЕРЬКАЙ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РЕПС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ПЕЙНЕЧУРЬКА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УМАРЬ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74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КУЯР</a:t>
            </a:r>
            <a:r>
              <a:rPr lang="ru-RU" sz="3600" b="1" dirty="0">
                <a:solidFill>
                  <a:srgbClr val="CF543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- огурец</a:t>
            </a:r>
            <a:endParaRPr lang="ru-RU" sz="3200" b="1" dirty="0">
              <a:solidFill>
                <a:srgbClr val="CF543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КАПСТА </a:t>
            </a:r>
            <a:r>
              <a:rPr lang="ru-RU" sz="3600" b="1" dirty="0">
                <a:solidFill>
                  <a:srgbClr val="CF543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- капуста</a:t>
            </a:r>
            <a:endParaRPr lang="ru-RU" sz="3200" b="1" dirty="0">
              <a:solidFill>
                <a:srgbClr val="CF543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ЧУРЬКА</a:t>
            </a:r>
            <a:r>
              <a:rPr lang="ru-RU" sz="3600" b="1" dirty="0">
                <a:solidFill>
                  <a:srgbClr val="CF543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- лук</a:t>
            </a:r>
            <a:endParaRPr lang="ru-RU" sz="3200" b="1" dirty="0">
              <a:solidFill>
                <a:srgbClr val="CF543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ПУРЬКА</a:t>
            </a:r>
            <a:r>
              <a:rPr lang="ru-RU" sz="3600" b="1" dirty="0">
                <a:solidFill>
                  <a:srgbClr val="CF543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- морковь</a:t>
            </a:r>
            <a:endParaRPr lang="ru-RU" sz="3200" b="1" dirty="0">
              <a:solidFill>
                <a:srgbClr val="CF543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МОДАМАРЬ</a:t>
            </a:r>
            <a:r>
              <a:rPr lang="ru-RU" sz="3600" b="1" dirty="0">
                <a:solidFill>
                  <a:srgbClr val="CF543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- картофель</a:t>
            </a:r>
            <a:endParaRPr lang="ru-RU" sz="3200" b="1" dirty="0">
              <a:solidFill>
                <a:srgbClr val="CF543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ЯКСТЕРЬКАЙ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>
                <a:solidFill>
                  <a:srgbClr val="CF543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-  свёкла </a:t>
            </a:r>
            <a:endParaRPr lang="ru-RU" sz="3200" b="1" dirty="0">
              <a:solidFill>
                <a:srgbClr val="CF543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РЕПС</a:t>
            </a:r>
            <a:r>
              <a:rPr lang="ru-RU" sz="3600" b="1" dirty="0">
                <a:solidFill>
                  <a:srgbClr val="CF543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- репа</a:t>
            </a:r>
            <a:endParaRPr lang="ru-RU" sz="3200" b="1" dirty="0">
              <a:solidFill>
                <a:srgbClr val="CF543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ПЕЙНЕЧУРЬКА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>
                <a:solidFill>
                  <a:srgbClr val="CF543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- чеснок</a:t>
            </a:r>
            <a:endParaRPr lang="ru-RU" sz="3200" b="1" dirty="0">
              <a:solidFill>
                <a:srgbClr val="CF543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45720" lvl="0" indent="0">
              <a:lnSpc>
                <a:spcPct val="115000"/>
              </a:lnSpc>
              <a:spcAft>
                <a:spcPts val="0"/>
              </a:spcAft>
              <a:buClr>
                <a:srgbClr val="786C71">
                  <a:lumMod val="75000"/>
                </a:srgbClr>
              </a:buClr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УМАРЬ</a:t>
            </a:r>
            <a:r>
              <a:rPr lang="ru-RU" sz="3600" b="1" dirty="0">
                <a:solidFill>
                  <a:srgbClr val="CF543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- яблоко</a:t>
            </a:r>
            <a:endParaRPr lang="ru-RU" sz="3200" b="1" dirty="0">
              <a:solidFill>
                <a:srgbClr val="CF543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57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12968" cy="6264696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Фруктат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ды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эмежть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(Фрукты и овощи.)</a:t>
            </a:r>
          </a:p>
          <a:p>
            <a:pPr marL="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4400" b="1" i="1" dirty="0">
                <a:solidFill>
                  <a:srgbClr val="212745"/>
                </a:solidFill>
                <a:latin typeface="Times New Roman"/>
                <a:ea typeface="Calibri"/>
              </a:rPr>
              <a:t>(</a:t>
            </a:r>
            <a:r>
              <a:rPr lang="ru-RU" sz="4400" b="1" i="1" dirty="0" err="1">
                <a:solidFill>
                  <a:srgbClr val="212745"/>
                </a:solidFill>
                <a:latin typeface="Times New Roman"/>
                <a:ea typeface="Calibri"/>
              </a:rPr>
              <a:t>эрзянь</a:t>
            </a:r>
            <a:r>
              <a:rPr lang="ru-RU" sz="4400" b="1" i="1" dirty="0">
                <a:solidFill>
                  <a:srgbClr val="212745"/>
                </a:solidFill>
                <a:latin typeface="Times New Roman"/>
                <a:ea typeface="Calibri"/>
              </a:rPr>
              <a:t> </a:t>
            </a:r>
            <a:r>
              <a:rPr lang="ru-RU" sz="4400" b="1" i="1" dirty="0" err="1">
                <a:solidFill>
                  <a:srgbClr val="212745"/>
                </a:solidFill>
                <a:latin typeface="Times New Roman"/>
                <a:ea typeface="Calibri"/>
              </a:rPr>
              <a:t>келень</a:t>
            </a:r>
            <a:r>
              <a:rPr lang="ru-RU" sz="4400" b="1" i="1" dirty="0">
                <a:solidFill>
                  <a:srgbClr val="212745"/>
                </a:solidFill>
                <a:latin typeface="Times New Roman"/>
                <a:ea typeface="Calibri"/>
              </a:rPr>
              <a:t> урок  4 - </a:t>
            </a:r>
            <a:r>
              <a:rPr lang="ru-RU" sz="4400" b="1" i="1" dirty="0" err="1">
                <a:solidFill>
                  <a:srgbClr val="212745"/>
                </a:solidFill>
                <a:latin typeface="Times New Roman"/>
                <a:ea typeface="Calibri"/>
              </a:rPr>
              <a:t>це</a:t>
            </a:r>
            <a:r>
              <a:rPr lang="ru-RU" sz="4400" b="1" i="1" dirty="0">
                <a:solidFill>
                  <a:srgbClr val="212745"/>
                </a:solidFill>
                <a:latin typeface="Times New Roman"/>
                <a:ea typeface="Calibri"/>
              </a:rPr>
              <a:t> </a:t>
            </a:r>
            <a:r>
              <a:rPr lang="ru-RU" sz="4400" b="1" i="1" dirty="0" err="1">
                <a:solidFill>
                  <a:srgbClr val="212745"/>
                </a:solidFill>
                <a:latin typeface="Times New Roman"/>
                <a:ea typeface="Calibri"/>
              </a:rPr>
              <a:t>классо</a:t>
            </a:r>
            <a:r>
              <a:rPr lang="ru-RU" sz="4400" b="1" i="1" dirty="0">
                <a:solidFill>
                  <a:srgbClr val="212745"/>
                </a:solidFill>
                <a:latin typeface="Times New Roman"/>
                <a:ea typeface="Calibri"/>
              </a:rPr>
              <a:t>)</a:t>
            </a: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36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/>
                <a:ea typeface="Calibri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/>
              <a:ea typeface="Calibri"/>
            </a:endParaRPr>
          </a:p>
          <a:p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356992"/>
            <a:ext cx="4788024" cy="33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0" y="3356992"/>
            <a:ext cx="4063687" cy="33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54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480720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i="1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Текст физкультминутки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Вейке,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кавто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– 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минь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стятано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Колмо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ниле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велятано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Вете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кото –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цяпатано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Сисем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кавксо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минь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мольтяно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Вейксэ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кемень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озатано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–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Важодеме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карматано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t="31398" r="16129" b="3226"/>
          <a:stretch/>
        </p:blipFill>
        <p:spPr bwMode="auto">
          <a:xfrm>
            <a:off x="5292080" y="4509120"/>
            <a:ext cx="3701392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519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297</TotalTime>
  <Words>294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User</cp:lastModifiedBy>
  <cp:revision>30</cp:revision>
  <dcterms:created xsi:type="dcterms:W3CDTF">2023-04-25T18:36:29Z</dcterms:created>
  <dcterms:modified xsi:type="dcterms:W3CDTF">2023-05-23T13:24:19Z</dcterms:modified>
</cp:coreProperties>
</file>