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6" r:id="rId4"/>
    <p:sldId id="269" r:id="rId5"/>
    <p:sldId id="268" r:id="rId6"/>
    <p:sldId id="261" r:id="rId7"/>
    <p:sldId id="270" r:id="rId8"/>
    <p:sldId id="271" r:id="rId9"/>
    <p:sldId id="272" r:id="rId10"/>
    <p:sldId id="277" r:id="rId11"/>
    <p:sldId id="279" r:id="rId12"/>
    <p:sldId id="278" r:id="rId13"/>
    <p:sldId id="273" r:id="rId14"/>
    <p:sldId id="275" r:id="rId15"/>
    <p:sldId id="274" r:id="rId16"/>
    <p:sldId id="264" r:id="rId17"/>
    <p:sldId id="276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472" autoAdjust="0"/>
  </p:normalViewPr>
  <p:slideViewPr>
    <p:cSldViewPr>
      <p:cViewPr varScale="1">
        <p:scale>
          <a:sx n="85" d="100"/>
          <a:sy n="85" d="100"/>
        </p:scale>
        <p:origin x="155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E71F3-3FE8-4CE5-8965-D3AB48741C30}" type="datetimeFigureOut">
              <a:rPr lang="ru-RU" smtClean="0"/>
              <a:pPr/>
              <a:t>14.04.2023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6906A-4301-4BB8-B7FF-E72E6D5849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E71F3-3FE8-4CE5-8965-D3AB48741C30}" type="datetimeFigureOut">
              <a:rPr lang="ru-RU" smtClean="0"/>
              <a:pPr/>
              <a:t>14.04.2023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6906A-4301-4BB8-B7FF-E72E6D5849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E71F3-3FE8-4CE5-8965-D3AB48741C30}" type="datetimeFigureOut">
              <a:rPr lang="ru-RU" smtClean="0"/>
              <a:pPr/>
              <a:t>14.04.2023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6906A-4301-4BB8-B7FF-E72E6D5849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E71F3-3FE8-4CE5-8965-D3AB48741C30}" type="datetimeFigureOut">
              <a:rPr lang="ru-RU" smtClean="0"/>
              <a:pPr/>
              <a:t>14.04.2023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6906A-4301-4BB8-B7FF-E72E6D5849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E71F3-3FE8-4CE5-8965-D3AB48741C30}" type="datetimeFigureOut">
              <a:rPr lang="ru-RU" smtClean="0"/>
              <a:pPr/>
              <a:t>14.04.2023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6906A-4301-4BB8-B7FF-E72E6D5849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E71F3-3FE8-4CE5-8965-D3AB48741C30}" type="datetimeFigureOut">
              <a:rPr lang="ru-RU" smtClean="0"/>
              <a:pPr/>
              <a:t>14.04.2023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6906A-4301-4BB8-B7FF-E72E6D5849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E71F3-3FE8-4CE5-8965-D3AB48741C30}" type="datetimeFigureOut">
              <a:rPr lang="ru-RU" smtClean="0"/>
              <a:pPr/>
              <a:t>14.04.2023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6906A-4301-4BB8-B7FF-E72E6D5849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E71F3-3FE8-4CE5-8965-D3AB48741C30}" type="datetimeFigureOut">
              <a:rPr lang="ru-RU" smtClean="0"/>
              <a:pPr/>
              <a:t>14.04.2023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6906A-4301-4BB8-B7FF-E72E6D5849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E71F3-3FE8-4CE5-8965-D3AB48741C30}" type="datetimeFigureOut">
              <a:rPr lang="ru-RU" smtClean="0"/>
              <a:pPr/>
              <a:t>14.04.2023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6906A-4301-4BB8-B7FF-E72E6D5849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E71F3-3FE8-4CE5-8965-D3AB48741C30}" type="datetimeFigureOut">
              <a:rPr lang="ru-RU" smtClean="0"/>
              <a:pPr/>
              <a:t>14.04.2023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6906A-4301-4BB8-B7FF-E72E6D5849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E71F3-3FE8-4CE5-8965-D3AB48741C30}" type="datetimeFigureOut">
              <a:rPr lang="ru-RU" smtClean="0"/>
              <a:pPr/>
              <a:t>14.04.2023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6906A-4301-4BB8-B7FF-E72E6D5849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4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7E71F3-3FE8-4CE5-8965-D3AB48741C30}" type="datetimeFigureOut">
              <a:rPr lang="ru-RU" smtClean="0"/>
              <a:pPr/>
              <a:t>14.04.2023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A6906A-4301-4BB8-B7FF-E72E6D58492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file:///D:\&#1054;&#1044;&#1053;&#1050;\&#1055;&#1088;&#1077;&#1079;&#1077;&#1085;&#1090;&#1072;&#1094;&#1080;&#1103;\&#1055;&#1088;&#1080;&#1083;&#1086;&#1078;&#1077;&#1085;&#1080;&#1077;1.avi" TargetMode="External"/><Relationship Id="rId1" Type="http://schemas.microsoft.com/office/2007/relationships/media" Target="file:///D:\&#1054;&#1044;&#1053;&#1050;\&#1055;&#1088;&#1077;&#1079;&#1077;&#1085;&#1090;&#1072;&#1094;&#1080;&#1103;\&#1055;&#1088;&#1080;&#1083;&#1086;&#1078;&#1077;&#1085;&#1080;&#1077;1.avi" TargetMode="External"/><Relationship Id="rId4" Type="http://schemas.openxmlformats.org/officeDocument/2006/relationships/image" Target="../media/image4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file:///D:\&#1054;&#1044;&#1053;&#1050;\&#1055;&#1088;&#1077;&#1079;&#1077;&#1085;&#1090;&#1072;&#1094;&#1080;&#1103;\&#1055;&#1088;&#1080;&#1083;&#1086;&#1078;&#1077;&#1085;&#1080;&#1077;2.avi" TargetMode="External"/><Relationship Id="rId1" Type="http://schemas.microsoft.com/office/2007/relationships/media" Target="file:///D:\&#1054;&#1044;&#1053;&#1050;\&#1055;&#1088;&#1077;&#1079;&#1077;&#1085;&#1090;&#1072;&#1094;&#1080;&#1103;\&#1055;&#1088;&#1080;&#1083;&#1086;&#1078;&#1077;&#1085;&#1080;&#1077;2.avi" TargetMode="External"/><Relationship Id="rId4" Type="http://schemas.openxmlformats.org/officeDocument/2006/relationships/image" Target="../media/image4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video" Target="file:///D:\&#1054;&#1044;&#1053;&#1050;\&#1055;&#1088;&#1077;&#1079;&#1077;&#1085;&#1090;&#1072;&#1094;&#1080;&#1103;\&#1055;&#1088;&#1080;&#1083;&#1086;&#1078;&#1077;&#1085;&#1080;&#1077;3.mp4" TargetMode="External"/><Relationship Id="rId1" Type="http://schemas.microsoft.com/office/2007/relationships/media" Target="file:///D:\&#1054;&#1044;&#1053;&#1050;\&#1055;&#1088;&#1077;&#1079;&#1077;&#1085;&#1090;&#1072;&#1094;&#1080;&#1103;\&#1055;&#1088;&#1080;&#1083;&#1086;&#1078;&#1077;&#1085;&#1080;&#1077;3.mp4" TargetMode="External"/><Relationship Id="rId4" Type="http://schemas.openxmlformats.org/officeDocument/2006/relationships/image" Target="../media/image4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11" Type="http://schemas.openxmlformats.org/officeDocument/2006/relationships/image" Target="../media/image15.jpeg"/><Relationship Id="rId5" Type="http://schemas.openxmlformats.org/officeDocument/2006/relationships/image" Target="../media/image9.jpeg"/><Relationship Id="rId10" Type="http://schemas.openxmlformats.org/officeDocument/2006/relationships/image" Target="../media/image14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10" Type="http://schemas.openxmlformats.org/officeDocument/2006/relationships/image" Target="../media/image26.jpeg"/><Relationship Id="rId4" Type="http://schemas.openxmlformats.org/officeDocument/2006/relationships/image" Target="../media/image20.jpeg"/><Relationship Id="rId9" Type="http://schemas.openxmlformats.org/officeDocument/2006/relationships/image" Target="../media/image2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Горизонтальный свиток 8"/>
          <p:cNvSpPr/>
          <p:nvPr/>
        </p:nvSpPr>
        <p:spPr>
          <a:xfrm>
            <a:off x="2000232" y="2714620"/>
            <a:ext cx="5715040" cy="1357322"/>
          </a:xfrm>
          <a:prstGeom prst="horizontalScroll">
            <a:avLst/>
          </a:prstGeom>
          <a:solidFill>
            <a:schemeClr val="bg1">
              <a:lumMod val="85000"/>
            </a:schemeClr>
          </a:solidFill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026" name="Picture 2" descr="Император Николай II и Александра Федоровна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142852"/>
            <a:ext cx="4214842" cy="26869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Императрица Александра Федоровна с великой княгиней Анастасией Николаевной ..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928802"/>
            <a:ext cx="2047875" cy="30480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0" name="Picture 6" descr="За что народ невзлюбил жену Николая II."/>
          <p:cNvPicPr>
            <a:picLocks noChangeAspect="1" noChangeArrowheads="1"/>
          </p:cNvPicPr>
          <p:nvPr/>
        </p:nvPicPr>
        <p:blipFill>
          <a:blip r:embed="rId4"/>
          <a:srcRect l="50000"/>
          <a:stretch>
            <a:fillRect/>
          </a:stretch>
        </p:blipFill>
        <p:spPr bwMode="auto">
          <a:xfrm>
            <a:off x="6500826" y="500042"/>
            <a:ext cx="2285984" cy="23907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2" name="Picture 8" descr="Николай II, расследование, следственный комитет, романовы, книга, убийство ...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14546" y="4000504"/>
            <a:ext cx="4572000" cy="25717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2143108" y="3214686"/>
            <a:ext cx="664373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rgbClr val="C00000"/>
                </a:solidFill>
                <a:latin typeface="Monotype Corsiva" pitchFamily="66" charset="0"/>
              </a:rPr>
              <a:t>«Моя дорогая, бесценная…» </a:t>
            </a:r>
          </a:p>
        </p:txBody>
      </p:sp>
      <p:pic>
        <p:nvPicPr>
          <p:cNvPr id="12290" name="Picture 2" descr="FELICIDADESiiii Domy Перо Татуировки, Книжные Татуировки, Карандашные Рисун...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215206" y="4357694"/>
            <a:ext cx="1571604" cy="18489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дмин\Downloads\PHOTO-2022-03-09-20-41-52.jpg"/>
          <p:cNvPicPr>
            <a:picLocks noChangeAspect="1" noChangeArrowheads="1"/>
          </p:cNvPicPr>
          <p:nvPr/>
        </p:nvPicPr>
        <p:blipFill>
          <a:blip r:embed="rId2"/>
          <a:srcRect l="13081"/>
          <a:stretch>
            <a:fillRect/>
          </a:stretch>
        </p:blipFill>
        <p:spPr bwMode="auto">
          <a:xfrm>
            <a:off x="4500562" y="3714752"/>
            <a:ext cx="4500594" cy="29125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28" name="AutoShape 4" descr="https://mail.yandex.ru/message_part/PHOTO-2022-03-09-20-37-21.jpg?_uid=225302857&amp;name=PHOTO-2022-03-09-20-37-21.jpg&amp;hid=1.2&amp;ids=178736610211282089&amp;no_disposition=y&amp;exif_rotate=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https://mail.yandex.ru/message_part/PHOTO-2022-03-09-20-37-21.jpg?_uid=225302857&amp;name=PHOTO-2022-03-09-20-37-21.jpg&amp;hid=1.2&amp;ids=178736610211282089&amp;no_disposition=y&amp;exif_rotate=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1" name="Picture 7" descr="C:\Users\Админ\Downloads\PHOTO-2022-03-09-20-37-21.jpg"/>
          <p:cNvPicPr>
            <a:picLocks noChangeAspect="1" noChangeArrowheads="1"/>
          </p:cNvPicPr>
          <p:nvPr/>
        </p:nvPicPr>
        <p:blipFill>
          <a:blip r:embed="rId3"/>
          <a:srcRect l="17474" t="4652" r="5346"/>
          <a:stretch>
            <a:fillRect/>
          </a:stretch>
        </p:blipFill>
        <p:spPr bwMode="auto">
          <a:xfrm>
            <a:off x="214282" y="3714752"/>
            <a:ext cx="4214842" cy="29289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1571604" y="142852"/>
            <a:ext cx="69413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i="1" dirty="0">
                <a:solidFill>
                  <a:srgbClr val="C00000"/>
                </a:solidFill>
                <a:latin typeface="Georgia" pitchFamily="18" charset="0"/>
              </a:rPr>
              <a:t>Венчание моих родителей в </a:t>
            </a:r>
          </a:p>
          <a:p>
            <a:pPr algn="ctr"/>
            <a:r>
              <a:rPr lang="ru-RU" b="1" i="1" dirty="0">
                <a:solidFill>
                  <a:srgbClr val="C00000"/>
                </a:solidFill>
                <a:latin typeface="Georgia" pitchFamily="18" charset="0"/>
              </a:rPr>
              <a:t>Михайло- Архангельском храме в с. </a:t>
            </a:r>
            <a:r>
              <a:rPr lang="ru-RU" b="1" i="1" dirty="0" err="1">
                <a:solidFill>
                  <a:srgbClr val="C00000"/>
                </a:solidFill>
                <a:latin typeface="Georgia" pitchFamily="18" charset="0"/>
              </a:rPr>
              <a:t>Ичалки</a:t>
            </a:r>
            <a:r>
              <a:rPr lang="ru-RU" b="1" i="1" dirty="0">
                <a:solidFill>
                  <a:srgbClr val="C00000"/>
                </a:solidFill>
                <a:latin typeface="Georgia" pitchFamily="18" charset="0"/>
              </a:rPr>
              <a:t>. 2003 год</a:t>
            </a:r>
          </a:p>
        </p:txBody>
      </p:sp>
      <p:pic>
        <p:nvPicPr>
          <p:cNvPr id="1036" name="Picture 12" descr="https://4.bp.blogspot.com/--kPX1G0FygI/T7P6DpQNU0I/AAAAAAAAIng/a-Uu_zDO4Hw/s1600/%D0%9A%D0%BE%D0%BF%D0%B8%D1%8F+IMG_092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857232"/>
            <a:ext cx="3929090" cy="26206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8" name="Picture 14" descr="https://izvmor.ru/wp-content/uploads/2020/07/456564532341_p3850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857232"/>
            <a:ext cx="4143404" cy="25896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:\Users\Админ\Desktop\крестины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00496" y="3492500"/>
            <a:ext cx="4949825" cy="3365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1747" name="Picture 3" descr="C:\Users\Админ\Desktop\крестины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071546"/>
            <a:ext cx="4657725" cy="3365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2857488" y="142852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i="1" dirty="0">
                <a:solidFill>
                  <a:srgbClr val="C00000"/>
                </a:solidFill>
                <a:latin typeface="Georgia" pitchFamily="18" charset="0"/>
              </a:rPr>
              <a:t>Мои крестины в </a:t>
            </a:r>
          </a:p>
          <a:p>
            <a:pPr algn="ctr"/>
            <a:r>
              <a:rPr lang="ru-RU" b="1" i="1" dirty="0">
                <a:solidFill>
                  <a:srgbClr val="C00000"/>
                </a:solidFill>
                <a:latin typeface="Georgia" pitchFamily="18" charset="0"/>
              </a:rPr>
              <a:t>Михайло- Архангельском храме в с. </a:t>
            </a:r>
            <a:r>
              <a:rPr lang="ru-RU" b="1" i="1" dirty="0" err="1">
                <a:solidFill>
                  <a:srgbClr val="C00000"/>
                </a:solidFill>
                <a:latin typeface="Georgia" pitchFamily="18" charset="0"/>
              </a:rPr>
              <a:t>Ичалки</a:t>
            </a:r>
            <a:r>
              <a:rPr lang="ru-RU" b="1" i="1" dirty="0">
                <a:solidFill>
                  <a:srgbClr val="C00000"/>
                </a:solidFill>
                <a:latin typeface="Georgia" pitchFamily="18" charset="0"/>
              </a:rPr>
              <a:t> 2011 год.</a:t>
            </a:r>
          </a:p>
        </p:txBody>
      </p:sp>
      <p:pic>
        <p:nvPicPr>
          <p:cNvPr id="31749" name="Picture 5" descr="https://fb.ru/media/i/2/1/7/8/2/0/8/i/217820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72132" y="1285860"/>
            <a:ext cx="3071834" cy="20499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1751" name="Picture 7" descr="https://i2.wp.com/jenskiymir.com/uploads/posts/2019-08-08/414_4603_1565392526_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4348" y="4643446"/>
            <a:ext cx="2678924" cy="1785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s://im0-tub-ru.yandex.net/i?id=0f4ccc703bec0c1b777ed7a2d159b23b-l&amp;ref=rim&amp;n=13&amp;w=1024&amp;h=76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9349"/>
            <a:ext cx="9144001" cy="686734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Приложение1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52400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Приложение2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/>
          <a:srcRect l="10997" r="10741"/>
          <a:stretch>
            <a:fillRect/>
          </a:stretch>
        </p:blipFill>
        <p:spPr>
          <a:xfrm>
            <a:off x="0" y="142852"/>
            <a:ext cx="9206174" cy="66168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Приложение3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catherineasquithgallery.com/uploads/posts/2021-03/1614638719_11-p-fon-romashki-dlya-fotoshopa-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285984" y="2928934"/>
            <a:ext cx="64011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tx2"/>
                </a:solidFill>
                <a:latin typeface="Georgia" pitchFamily="18" charset="0"/>
              </a:rPr>
              <a:t>Автор презентации: Гвоздева Светлана Ивановна</a:t>
            </a:r>
          </a:p>
          <a:p>
            <a:r>
              <a:rPr lang="ru-RU" b="1" dirty="0">
                <a:solidFill>
                  <a:schemeClr val="tx2"/>
                </a:solidFill>
                <a:latin typeface="Georgia" pitchFamily="18" charset="0"/>
              </a:rPr>
              <a:t>                                            учитель истории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00034" y="142852"/>
            <a:ext cx="787266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tx2"/>
                </a:solidFill>
                <a:latin typeface="Georgia" pitchFamily="18" charset="0"/>
              </a:rPr>
              <a:t>МУНИЦИПАЛЬНОЕ ОБЩЕОБРАЗОВАТЕЛЬНОЕ БЮДЖЕТНОЕ УЧРЕЖДЕНИЕ</a:t>
            </a:r>
            <a:br>
              <a:rPr lang="ru-RU" sz="1400" b="1" dirty="0">
                <a:solidFill>
                  <a:schemeClr val="tx2"/>
                </a:solidFill>
                <a:latin typeface="Georgia" pitchFamily="18" charset="0"/>
              </a:rPr>
            </a:br>
            <a:r>
              <a:rPr lang="ru-RU" sz="1400" b="1" dirty="0">
                <a:solidFill>
                  <a:schemeClr val="tx2"/>
                </a:solidFill>
                <a:latin typeface="Georgia" pitchFamily="18" charset="0"/>
              </a:rPr>
              <a:t>«СМОЛЬНЕНСКАЯ ОСНОВНАЯ ОБЩЕОБРАЗОВАТЕЬНАЯ ШКОЛА»</a:t>
            </a:r>
          </a:p>
          <a:p>
            <a:pPr algn="ctr"/>
            <a:r>
              <a:rPr lang="ru-RU" sz="1400" b="1" dirty="0">
                <a:solidFill>
                  <a:schemeClr val="tx2"/>
                </a:solidFill>
                <a:latin typeface="Georgia" pitchFamily="18" charset="0"/>
              </a:rPr>
              <a:t>ИЧАЛКОВСКИЙ МУНИЦИПАЛЬНЫЙ РАЙОН, РЕСПУБЛИКА МОРДОВИЯ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atherineasquithgallery.com/uploads/posts/2021-03/1614638719_11-p-fon-romashki-dlya-fotoshopa-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357290" y="2500306"/>
            <a:ext cx="666079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i="1" dirty="0">
                <a:solidFill>
                  <a:schemeClr val="tx2"/>
                </a:solidFill>
                <a:latin typeface="Georgia" pitchFamily="18" charset="0"/>
              </a:rPr>
              <a:t>Спасибо за работу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2071670" y="2143116"/>
            <a:ext cx="5857916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«Семья – хранитель духовных ценностей»</a:t>
            </a:r>
            <a:endParaRPr kumimoji="0" lang="ru-RU" sz="4800" b="1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Monotype Corsiva" pitchFamily="66" charset="0"/>
              <a:cs typeface="Arial" pitchFamily="34" charset="0"/>
            </a:endParaRPr>
          </a:p>
        </p:txBody>
      </p:sp>
      <p:pic>
        <p:nvPicPr>
          <p:cNvPr id="4099" name="Picture 3" descr="Общение в семье.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3936983" cy="22145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1" name="Picture 5" descr="Семья - это счастье, любовь и забота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9323" y="0"/>
            <a:ext cx="3214677" cy="21431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3" name="Picture 7" descr="Дружная семья.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953008"/>
            <a:ext cx="2857488" cy="19049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5" name="Picture 9" descr="Более 60% россиян считают, что в их семье царит демократия.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28926" y="4286256"/>
            <a:ext cx="3714744" cy="22907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7" name="Picture 11" descr="Международный день семей.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15140" y="5238760"/>
            <a:ext cx="2428860" cy="1619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9" name="Picture 13" descr="Семья и семейные ценности&amp;quot;. 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715140" y="3571876"/>
            <a:ext cx="2428860" cy="16226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11" name="Picture 15" descr="Картинки счастливой семьи (46 фото) .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3429000"/>
            <a:ext cx="2214546" cy="15109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13" name="Picture 17" descr="Семья. 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643306" y="142852"/>
            <a:ext cx="2452009" cy="19764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15" name="Picture 19" descr="Счастливая Семья, Семья, Дети, Улыбающийся, Счастливый.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 rot="380850">
            <a:off x="7572396" y="2214554"/>
            <a:ext cx="1214446" cy="12144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17" name="Picture 21" descr="...программа &amp;quot;Обеспечение жильем молодых семей&amp;quot; действует до 2020...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 rot="20592143">
            <a:off x="469668" y="2267114"/>
            <a:ext cx="1500198" cy="10001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00364" y="2643182"/>
            <a:ext cx="542928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>
                <a:solidFill>
                  <a:schemeClr val="tx2"/>
                </a:solidFill>
                <a:latin typeface="Georgia" pitchFamily="18" charset="0"/>
              </a:rPr>
              <a:t>Семья</a:t>
            </a:r>
            <a:r>
              <a:rPr lang="ru-RU" sz="3200" i="1" dirty="0">
                <a:solidFill>
                  <a:schemeClr val="tx2"/>
                </a:solidFill>
                <a:latin typeface="Georgia" pitchFamily="18" charset="0"/>
              </a:rPr>
              <a:t> – группа людей, состоящая из родителей, детей, внуков и ближних родственников, живущих вместе.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71802" y="1000108"/>
            <a:ext cx="53030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>
                <a:solidFill>
                  <a:srgbClr val="002060"/>
                </a:solidFill>
                <a:latin typeface="Georgia" pitchFamily="18" charset="0"/>
              </a:rPr>
              <a:t>Словарь С. И. Ожегова</a:t>
            </a:r>
          </a:p>
        </p:txBody>
      </p:sp>
      <p:pic>
        <p:nvPicPr>
          <p:cNvPr id="8194" name="Picture 2" descr="Ожегов Портрет гравюра 1950-е.jpg. freedomdefined:Definition/Ru.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57166"/>
            <a:ext cx="2333625" cy="3048001"/>
          </a:xfrm>
          <a:prstGeom prst="rect">
            <a:avLst/>
          </a:prstGeom>
          <a:noFill/>
        </p:spPr>
      </p:pic>
      <p:pic>
        <p:nvPicPr>
          <p:cNvPr id="8204" name="Picture 12" descr="Всемирно известный &amp;quot;Словарь русского языка&amp;quot; Ожегова неоднократно ..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3643314"/>
            <a:ext cx="2152650" cy="304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71604" y="2000240"/>
            <a:ext cx="607221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chemeClr val="tx2"/>
                </a:solidFill>
                <a:latin typeface="Georgia" pitchFamily="18" charset="0"/>
              </a:rPr>
              <a:t>ТРАДИЦИЯ</a:t>
            </a:r>
            <a:r>
              <a:rPr lang="ru-RU" dirty="0">
                <a:solidFill>
                  <a:schemeClr val="tx2"/>
                </a:solidFill>
                <a:latin typeface="Georgia" pitchFamily="18" charset="0"/>
              </a:rPr>
              <a:t> </a:t>
            </a:r>
            <a:r>
              <a:rPr lang="ru-RU" i="1" dirty="0">
                <a:solidFill>
                  <a:schemeClr val="tx2"/>
                </a:solidFill>
                <a:latin typeface="Georgia" pitchFamily="18" charset="0"/>
              </a:rPr>
              <a:t>(от лат. </a:t>
            </a:r>
            <a:r>
              <a:rPr lang="ru-RU" i="1" dirty="0" err="1">
                <a:solidFill>
                  <a:schemeClr val="tx2"/>
                </a:solidFill>
                <a:latin typeface="Georgia" pitchFamily="18" charset="0"/>
              </a:rPr>
              <a:t>traditio</a:t>
            </a:r>
            <a:r>
              <a:rPr lang="ru-RU" i="1" dirty="0">
                <a:solidFill>
                  <a:schemeClr val="tx2"/>
                </a:solidFill>
                <a:latin typeface="Georgia" pitchFamily="18" charset="0"/>
              </a:rPr>
              <a:t> – передача, предание), социальное и культурное наследие, передающееся от поколения к поколению и воспроизводящееся в определённых обществах и социальных группах в течение длительного времени. В качестве традиций выступают определённые культурные образцы, нормы, ценности, институты, идеи, обычаи</a:t>
            </a:r>
            <a:r>
              <a:rPr lang="ru-RU" i="1" dirty="0">
                <a:solidFill>
                  <a:schemeClr val="tx2"/>
                </a:solidFill>
              </a:rPr>
              <a:t>.</a:t>
            </a:r>
          </a:p>
        </p:txBody>
      </p:sp>
      <p:pic>
        <p:nvPicPr>
          <p:cNvPr id="1026" name="Picture 2" descr="https://instacom.ru/wp-content/uploads/2018/12/2-17-1024x76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4286256"/>
            <a:ext cx="3214710" cy="24141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Каждая вторая семья с детьми в России отказалась от поездки к морю этим лет..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726499">
            <a:off x="6413923" y="279867"/>
            <a:ext cx="2578471" cy="17189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0" name="Picture 6" descr="Застолье в крестьянской семье.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6248" y="4214818"/>
            <a:ext cx="4516141" cy="23427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2" name="Picture 8" descr="https://xn---57-6cdxa2aauenompf0a1m.xn--p1ai/wp-content/uploads/2020/08/knigi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689965">
            <a:off x="179253" y="310634"/>
            <a:ext cx="2603114" cy="17168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4" name="Picture 10" descr="https://paulinho.ru/wp-content/uploads/2020/04/1586091594zO9U2eJCYy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391045">
            <a:off x="7703441" y="2224609"/>
            <a:ext cx="1320505" cy="8807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6" name="Picture 12" descr="https://na-dache.pro/uploads/posts/2021-05/1621560833_69-p-semya-na-dache-88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86116" y="0"/>
            <a:ext cx="2679543" cy="17859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8" name="Picture 14" descr="https://thumbs.dreamstime.com/b/%D0%B6%D0%B5%D0%BD%D1%89%D0%B8%D0%BD%D0%B0-%D0%B7%D0%B8%D0%BC%D1%8B-%D1%81%D0%BD%D0%B5%D0%B3%D0%BE%D0%B2%D0%B8%D0%BA%D0%B0-%D0%B4%D0%B5%D1%82%D0%B5%D0%B9-%D1%81%D1%87%D0%B0%D1%81%D1%82%D0%BB%D0%B8%D0%B2%D0%B0%D1%8F-21480439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21379577">
            <a:off x="32671" y="2193736"/>
            <a:ext cx="1614419" cy="10715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40" name="Picture 16" descr="Молодая семья работает в саду. "/>
          <p:cNvPicPr>
            <a:picLocks noChangeAspect="1" noChangeArrowheads="1"/>
          </p:cNvPicPr>
          <p:nvPr/>
        </p:nvPicPr>
        <p:blipFill>
          <a:blip r:embed="rId9"/>
          <a:srcRect l="4983" t="14063" r="5315" b="10937"/>
          <a:stretch>
            <a:fillRect/>
          </a:stretch>
        </p:blipFill>
        <p:spPr bwMode="auto">
          <a:xfrm rot="482476">
            <a:off x="7614553" y="3095232"/>
            <a:ext cx="1446620" cy="12858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42" name="Picture 18" descr="ЛЕТО В ЖУРАВЛЕВО 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 rot="20818492">
            <a:off x="97851" y="3306873"/>
            <a:ext cx="1571605" cy="10477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357554" y="1000108"/>
            <a:ext cx="46634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dirty="0">
                <a:solidFill>
                  <a:schemeClr val="tx2"/>
                </a:solidFill>
                <a:latin typeface="Georgia" pitchFamily="18" charset="0"/>
              </a:rPr>
              <a:t>Словарь С. И. Ожегова</a:t>
            </a:r>
          </a:p>
        </p:txBody>
      </p:sp>
      <p:pic>
        <p:nvPicPr>
          <p:cNvPr id="4" name="Picture 2" descr="Ожегов Портрет гравюра 1950-е.jpg. freedomdefined:Definition/Ru.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357166"/>
            <a:ext cx="2333625" cy="3048001"/>
          </a:xfrm>
          <a:prstGeom prst="rect">
            <a:avLst/>
          </a:prstGeom>
          <a:noFill/>
        </p:spPr>
      </p:pic>
      <p:pic>
        <p:nvPicPr>
          <p:cNvPr id="5" name="Picture 12" descr="Всемирно известный &amp;quot;Словарь русского языка&amp;quot; Ожегова неоднократно ..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3571876"/>
            <a:ext cx="2152650" cy="3048001"/>
          </a:xfrm>
          <a:prstGeom prst="rect">
            <a:avLst/>
          </a:prstGeom>
          <a:noFill/>
        </p:spPr>
      </p:pic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2357422" y="2000240"/>
            <a:ext cx="6205545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i="1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«Ценности – то, что человек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i="1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ценит в жизни, чему он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i="1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придаёт особый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i="1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положительный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i="1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жизненный смысл, т.е.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i="1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значимость,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i="1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польза,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i="1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полезность»</a:t>
            </a:r>
            <a:endParaRPr kumimoji="0" lang="ru-RU" sz="3200" i="1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Georgia" pitchFamily="18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1. Кто герои этой картины? 2.Чем они заняты? 3.Какие у них отношения? Картина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3" name="Picture 3" descr="https://ds04.infourok.ru/uploads/ex/0f4e/000abdad-751e3188/img2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9211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4" descr="https://r2.mt.ru/r23/photo9FEB/20388641945-0/jpg/bp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142852"/>
            <a:ext cx="4214842" cy="65991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214290"/>
            <a:ext cx="880561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«Вся семья вместе, так и душа на месте».</a:t>
            </a:r>
            <a:endParaRPr kumimoji="0" lang="ru-RU" sz="2800" b="1" i="1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Georgia" pitchFamily="18" charset="0"/>
              <a:cs typeface="Arial" pitchFamily="34" charset="0"/>
            </a:endParaRPr>
          </a:p>
        </p:txBody>
      </p:sp>
      <p:pic>
        <p:nvPicPr>
          <p:cNvPr id="27652" name="Picture 4" descr="https://ds04.infourok.ru/uploads/ex/02b8/0011c97f-66a4c344/img10.jpg"/>
          <p:cNvPicPr>
            <a:picLocks noChangeAspect="1" noChangeArrowheads="1"/>
          </p:cNvPicPr>
          <p:nvPr/>
        </p:nvPicPr>
        <p:blipFill>
          <a:blip r:embed="rId2"/>
          <a:srcRect l="13281" t="26042" r="2343" b="2083"/>
          <a:stretch>
            <a:fillRect/>
          </a:stretch>
        </p:blipFill>
        <p:spPr bwMode="auto">
          <a:xfrm>
            <a:off x="1018736" y="714356"/>
            <a:ext cx="7268040" cy="60007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410</TotalTime>
  <Words>194</Words>
  <Application>Microsoft Office PowerPoint</Application>
  <PresentationFormat>Экран (4:3)</PresentationFormat>
  <Paragraphs>24</Paragraphs>
  <Slides>17</Slides>
  <Notes>0</Notes>
  <HiddenSlides>0</HiddenSlides>
  <MMClips>3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Arial</vt:lpstr>
      <vt:lpstr>Calibri</vt:lpstr>
      <vt:lpstr>Georgia</vt:lpstr>
      <vt:lpstr>Monotype Corsiva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</dc:creator>
  <cp:lastModifiedBy>Юлия Владимировна</cp:lastModifiedBy>
  <cp:revision>46</cp:revision>
  <dcterms:created xsi:type="dcterms:W3CDTF">2022-02-10T18:58:42Z</dcterms:created>
  <dcterms:modified xsi:type="dcterms:W3CDTF">2023-04-14T11:42:16Z</dcterms:modified>
</cp:coreProperties>
</file>