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60" r:id="rId7"/>
    <p:sldId id="261" r:id="rId8"/>
    <p:sldId id="270" r:id="rId9"/>
    <p:sldId id="262" r:id="rId10"/>
    <p:sldId id="266" r:id="rId11"/>
    <p:sldId id="264" r:id="rId12"/>
    <p:sldId id="265" r:id="rId13"/>
    <p:sldId id="271" r:id="rId14"/>
    <p:sldId id="272" r:id="rId15"/>
    <p:sldId id="283" r:id="rId16"/>
    <p:sldId id="281" r:id="rId17"/>
    <p:sldId id="278" r:id="rId18"/>
    <p:sldId id="28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3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3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7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1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2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0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1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6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9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9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4F94-DFCB-432D-A504-C2A6D50249FF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854927" y="3335383"/>
            <a:ext cx="9196250" cy="1304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Исторический </a:t>
            </a:r>
            <a:r>
              <a:rPr lang="ru-RU" sz="2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квест</a:t>
            </a:r>
            <a:r>
              <a:rPr lang="ru-RU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как форма организации патриотического воспитания студентов</a:t>
            </a:r>
          </a:p>
          <a:p>
            <a:endParaRPr lang="ru-R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99" y="2430821"/>
            <a:ext cx="3810844" cy="675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5994" y="4878250"/>
            <a:ext cx="4924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Девяткина Елена  Ивановна, </a:t>
            </a:r>
          </a:p>
          <a:p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преподаватель общественных дисциплин ГБПОУ РМ «</a:t>
            </a:r>
            <a:r>
              <a:rPr lang="ru-R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Ичалковский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педагогический колледж»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0" t="-3065" r="7433" b="38462"/>
          <a:stretch/>
        </p:blipFill>
        <p:spPr>
          <a:xfrm>
            <a:off x="2959101" y="4349931"/>
            <a:ext cx="1527860" cy="22206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488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Станция 11  «Память, увековеченная в камне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919921"/>
            <a:ext cx="5842781" cy="3888695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C634CE-3242-3A48-72D8-9E4CF38F4D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75" y="208596"/>
            <a:ext cx="7394463" cy="653553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5813BDC5-B261-84D8-C881-DA13BADFDE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4" y="208596"/>
            <a:ext cx="2667005" cy="472441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/>
              <a:t>Задание: </a:t>
            </a:r>
            <a:r>
              <a:rPr lang="ru-RU" dirty="0"/>
              <a:t>Собрать картинку- </a:t>
            </a:r>
            <a:r>
              <a:rPr lang="ru-RU" dirty="0" err="1"/>
              <a:t>пазл</a:t>
            </a:r>
            <a:r>
              <a:rPr lang="ru-RU" dirty="0"/>
              <a:t> из разрезных частей.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i="1" u="sng" dirty="0"/>
              <a:t>Подсказки</a:t>
            </a:r>
          </a:p>
          <a:p>
            <a:pPr lvl="0"/>
            <a:r>
              <a:rPr lang="ru-RU" dirty="0"/>
              <a:t>Это уникальное фортификационное сооружение в Белоруссии, важнейший памятник Второй мировой войны, символ героического сопротивления и выдающегося мужества защитников. </a:t>
            </a:r>
          </a:p>
          <a:p>
            <a:pPr lvl="0"/>
            <a:r>
              <a:rPr lang="ru-RU" dirty="0"/>
              <a:t>Сооружение расположено на 4 островах, образовавшихся благодаря рекам </a:t>
            </a:r>
            <a:r>
              <a:rPr lang="ru-RU" dirty="0" err="1"/>
              <a:t>Мухавец</a:t>
            </a:r>
            <a:r>
              <a:rPr lang="ru-RU" dirty="0"/>
              <a:t> и Западный Буг. Самый главным </a:t>
            </a:r>
            <a:r>
              <a:rPr lang="ru-RU" dirty="0" err="1"/>
              <a:t>главным</a:t>
            </a:r>
            <a:r>
              <a:rPr lang="ru-RU" dirty="0"/>
              <a:t> оборонительным узлом была Цитадель – остров с замкнутой, двухэтажной казармой и стенами - два метра в ширину, и почти два километра в длину. Цитадель соединялась с остальными островами подъемными мостами.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77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A1A66-327D-A31E-3EA1-74844D0E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8" y="1052196"/>
            <a:ext cx="10261279" cy="7734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Станция 12  «Исторические задачи» 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C634CE-3242-3A48-72D8-9E4CF38F4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75" y="208596"/>
            <a:ext cx="7394463" cy="944882"/>
          </a:xfrm>
          <a:prstGeom prst="rect">
            <a:avLst/>
          </a:prstGeom>
        </p:spPr>
      </p:pic>
      <p:pic>
        <p:nvPicPr>
          <p:cNvPr id="5" name="Объект 5">
            <a:extLst>
              <a:ext uri="{FF2B5EF4-FFF2-40B4-BE49-F238E27FC236}">
                <a16:creationId xmlns:a16="http://schemas.microsoft.com/office/drawing/2014/main" id="{5813BDC5-B261-84D8-C881-DA13BADFD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4" y="394175"/>
            <a:ext cx="2667005" cy="47244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Командам нужно решить исторические задачи </a:t>
            </a:r>
          </a:p>
          <a:p>
            <a:pPr marL="0" indent="0">
              <a:buNone/>
            </a:pPr>
            <a:r>
              <a:rPr lang="ru-RU" sz="29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1: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1 км² городской территории пришлось в среднем 480 снарядов. Узнайте сколько снарядов было выпущено на Ленинград во время блокады, если площадь Ленинграда составляла приблизительно 310 км²? </a:t>
            </a:r>
          </a:p>
          <a:p>
            <a:pPr marL="0" indent="0">
              <a:buNone/>
            </a:pPr>
            <a:r>
              <a:rPr lang="ru-RU" sz="29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№2: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справка: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Ленинграде с 20 ноября рабочие стали получать по продовольственным карточкам 250 граммов хлеба в день, все остальные — по 125 граммов. В городе начался голод. За время блокады умерло свыше 640 тысяч ленинградцев.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Долгое время технологию изготовления хлеба скрывали, на документах пекарей стоял гриф «секретно». Муки не хватало, в хлеб добавляли мякину, отруби, целлюлозу. Хлеб с целлюлозой был пышным, а на вкус как полынь.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Вычислите, сколько граммов составляет каждый компонент хлеба, если он весит 1 кг?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целлюлоза – 15%________ </a:t>
            </a:r>
            <a:b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Хлопковый жмых – 10%________ </a:t>
            </a:r>
            <a:b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Обойная пыль – 5%________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Солод– 10%________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Отруби– 5%________ </a:t>
            </a:r>
            <a:b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Соевая мука – 5%________ </a:t>
            </a:r>
            <a:b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Ржаная мука – 50%________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738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A1A66-327D-A31E-3EA1-74844D0E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052196"/>
            <a:ext cx="10515600" cy="77343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Станция 14  «Финал»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C634CE-3242-3A48-72D8-9E4CF38F4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75" y="208596"/>
            <a:ext cx="7394463" cy="944882"/>
          </a:xfrm>
          <a:prstGeom prst="rect">
            <a:avLst/>
          </a:prstGeom>
        </p:spPr>
      </p:pic>
      <p:pic>
        <p:nvPicPr>
          <p:cNvPr id="5" name="Объект 5">
            <a:extLst>
              <a:ext uri="{FF2B5EF4-FFF2-40B4-BE49-F238E27FC236}">
                <a16:creationId xmlns:a16="http://schemas.microsoft.com/office/drawing/2014/main" id="{5813BDC5-B261-84D8-C881-DA13BADFD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4" y="394175"/>
            <a:ext cx="2667005" cy="47244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Команды предъявляют заработанные атрибуты и располагают их на контурной карте. </a:t>
            </a:r>
            <a:endParaRPr lang="ru-RU" dirty="0"/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прохождения станций команды должны получить карточки с названиями городов-героев. Всего 13 карточек. Если команда принесла не все карточки, на финальной стадии она может по 2-3 подсказкам заработать недостающие. Если команда отвечает неправильно, то карточку с недостающими городами не получает и работает по карте без подсказок. Если команда принесла бонус (их  в ходе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было заработать два), то бонус можно также обменять на недостающую карточку, если команда принесла их не все.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Победителем становится команда, которая правильно и быстрее всех расположит все города-герои на контурной карте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42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pPr algn="ctr"/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C634CE-3242-3A48-72D8-9E4CF38F4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75" y="208596"/>
            <a:ext cx="7394463" cy="653553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5813BDC5-B261-84D8-C881-DA13BADFD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4" y="208596"/>
            <a:ext cx="2667005" cy="47244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26" y="779212"/>
            <a:ext cx="4918473" cy="327898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81" y="862149"/>
            <a:ext cx="4972593" cy="331506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73" y="3770605"/>
            <a:ext cx="4882242" cy="325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07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pPr algn="ctr"/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C634CE-3242-3A48-72D8-9E4CF38F4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75" y="208596"/>
            <a:ext cx="7394463" cy="653553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5813BDC5-B261-84D8-C881-DA13BADFD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4" y="208596"/>
            <a:ext cx="2667005" cy="472441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8" y="967807"/>
            <a:ext cx="5350328" cy="3566885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28" y="1185862"/>
            <a:ext cx="5763339" cy="3842226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56" y="4053859"/>
            <a:ext cx="4376028" cy="29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04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269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«Что, по вашему мнению, в наибольшей степени оказывает влияние на формирование патриотических ценностей у студентов из следующих направлений патриотического воспитания?» 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(опрос был проведен среди студентов 1-2 х курсов. В опросе приняли участие 168 студентов)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64135"/>
              </p:ext>
            </p:extLst>
          </p:nvPr>
        </p:nvGraphicFramePr>
        <p:xfrm>
          <a:off x="751114" y="2530566"/>
          <a:ext cx="10515600" cy="2860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33755">
                  <a:extLst>
                    <a:ext uri="{9D8B030D-6E8A-4147-A177-3AD203B41FA5}">
                      <a16:colId xmlns:a16="http://schemas.microsoft.com/office/drawing/2014/main" val="3382224207"/>
                    </a:ext>
                  </a:extLst>
                </a:gridCol>
                <a:gridCol w="3881845">
                  <a:extLst>
                    <a:ext uri="{9D8B030D-6E8A-4147-A177-3AD203B41FA5}">
                      <a16:colId xmlns:a16="http://schemas.microsoft.com/office/drawing/2014/main" val="3681887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 патриотических клубов, центров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 </a:t>
                      </a:r>
                      <a:endParaRPr lang="ru-RU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259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фестивали, конкурсы патриотической направленности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 </a:t>
                      </a:r>
                      <a:endParaRPr lang="ru-RU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614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военно-спортивные игры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ru-RU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39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литература патриотической направленности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 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60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интерактивные игры (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квест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 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75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встречи с ветеранами Великой Отечественной войны, локальных войн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76729"/>
                  </a:ext>
                </a:extLst>
              </a:tr>
              <a:tr h="295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личный пример и Ваше отношение к патриотизму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87815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C634CE-3242-3A48-72D8-9E4CF38F4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37" y="9003"/>
            <a:ext cx="7394463" cy="944882"/>
          </a:xfrm>
          <a:prstGeom prst="rect">
            <a:avLst/>
          </a:prstGeom>
        </p:spPr>
      </p:pic>
      <p:pic>
        <p:nvPicPr>
          <p:cNvPr id="5" name="Объект 5">
            <a:extLst>
              <a:ext uri="{FF2B5EF4-FFF2-40B4-BE49-F238E27FC236}">
                <a16:creationId xmlns:a16="http://schemas.microsoft.com/office/drawing/2014/main" id="{5813BDC5-B261-84D8-C881-DA13BADFD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1" y="98527"/>
            <a:ext cx="2667005" cy="5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42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Что я делаю не так, как другие?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1. Выбираю нестандартные пути решения в реализации поставленных задач по патриотическому воспитанию.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2. Использую инновационные методы организации воспитания и внеклассных занятий.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3. Даю студентам возможность самореализации и свободы выбора в организации и участии в мероприятиях патриотического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1378337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Представление практики: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Республиканское методическое объединение преподавателей гуманитарных дисциплин ССУЗ Республики Мордовия;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Республиканские мероприятия, посвященные Дню Победы в Великой Отечественной войне (на базе ГБПОУ РМ «Ичалковский педагогический колледж»)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публикация сценария квест-игры в сборнике по итогам работы методических объединение преподавателей гуманитарных дисциплин ССУЗ Республики Мордовия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C634CE-3242-3A48-72D8-9E4CF38F4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37" y="-12949"/>
            <a:ext cx="7394463" cy="944882"/>
          </a:xfrm>
          <a:prstGeom prst="rect">
            <a:avLst/>
          </a:prstGeom>
        </p:spPr>
      </p:pic>
      <p:pic>
        <p:nvPicPr>
          <p:cNvPr id="5" name="Объект 5">
            <a:extLst>
              <a:ext uri="{FF2B5EF4-FFF2-40B4-BE49-F238E27FC236}">
                <a16:creationId xmlns:a16="http://schemas.microsoft.com/office/drawing/2014/main" id="{5813BDC5-B261-84D8-C881-DA13BADFD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4" y="207827"/>
            <a:ext cx="2667005" cy="5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2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"/>
            <a:ext cx="12192000" cy="6857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8537" y="1690688"/>
            <a:ext cx="89001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Патриотизм – это не значит только одна любовь к своей Родине. Это гораздо больше... Это — сознание своей неотъемлемости от Родины и неотъемлемое переживание вместе с ней её счастливых и её несчастных дней.</a:t>
            </a:r>
          </a:p>
          <a:p>
            <a:pPr algn="r"/>
            <a:r>
              <a:rPr lang="ru-RU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А.Н.Толстой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4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3200" b="1" dirty="0"/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Зачем я это делаю?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Воспитать патриотических чувств у подрастающего поколения.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Проблема: как сформировать патриотические чувства и активную жизненную позицию.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Решаем поставленную задачу через интерактивные формы взаимодействия студентов и педагогов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Инициативу детей реализуем посредством организации и проведения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кест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-игр на патриотическую тематику.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C634CE-3242-3A48-72D8-9E4CF38F4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37" y="0"/>
            <a:ext cx="7394463" cy="944882"/>
          </a:xfrm>
          <a:prstGeom prst="rect">
            <a:avLst/>
          </a:prstGeom>
        </p:spPr>
      </p:pic>
      <p:pic>
        <p:nvPicPr>
          <p:cNvPr id="5" name="Объект 5">
            <a:extLst>
              <a:ext uri="{FF2B5EF4-FFF2-40B4-BE49-F238E27FC236}">
                <a16:creationId xmlns:a16="http://schemas.microsoft.com/office/drawing/2014/main" id="{5813BDC5-B261-84D8-C881-DA13BADFD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4" y="394175"/>
            <a:ext cx="2667005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3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Что я делаю?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Выбираем образ и тип прохождения игры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Определяем сюжет игры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- Разрабатываем задания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Реализуем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квест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Подводим итоги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- Награждаем победителей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C634CE-3242-3A48-72D8-9E4CF38F4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37" y="0"/>
            <a:ext cx="7394463" cy="944882"/>
          </a:xfrm>
          <a:prstGeom prst="rect">
            <a:avLst/>
          </a:prstGeom>
        </p:spPr>
      </p:pic>
      <p:pic>
        <p:nvPicPr>
          <p:cNvPr id="5" name="Объект 5">
            <a:extLst>
              <a:ext uri="{FF2B5EF4-FFF2-40B4-BE49-F238E27FC236}">
                <a16:creationId xmlns:a16="http://schemas.microsoft.com/office/drawing/2014/main" id="{5813BDC5-B261-84D8-C881-DA13BADFD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0" y="171406"/>
            <a:ext cx="2667005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9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663" y="684802"/>
            <a:ext cx="10515600" cy="55331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>Было: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-низкая активность студентов в участии мероприятий патриотического характера;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незнание фактов, связанных с историей Великой Отечественной войны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недостаточность навыков работы в команде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Стало:</a:t>
            </a:r>
          </a:p>
          <a:p>
            <a:pPr>
              <a:buFontTx/>
              <a:buChar char="-"/>
            </a:pPr>
            <a:r>
              <a:rPr lang="ru-RU" sz="3000" dirty="0">
                <a:solidFill>
                  <a:schemeClr val="accent5">
                    <a:lumMod val="50000"/>
                  </a:schemeClr>
                </a:solidFill>
              </a:rPr>
              <a:t>проявление интереса и активности студентов в участии в мероприятиях интерактивного характера,  </a:t>
            </a:r>
          </a:p>
          <a:p>
            <a:pPr>
              <a:buFontTx/>
              <a:buChar char="-"/>
            </a:pPr>
            <a:r>
              <a:rPr lang="ru-RU" sz="3000" dirty="0">
                <a:solidFill>
                  <a:schemeClr val="accent5">
                    <a:lumMod val="50000"/>
                  </a:schemeClr>
                </a:solidFill>
              </a:rPr>
              <a:t>систематизация и повышение исторических знаний о событиях  Великой Отечественной войны;</a:t>
            </a:r>
          </a:p>
          <a:p>
            <a:pPr marL="0" indent="0">
              <a:buNone/>
            </a:pPr>
            <a:r>
              <a:rPr lang="ru-RU" sz="3000" dirty="0">
                <a:solidFill>
                  <a:schemeClr val="accent5">
                    <a:lumMod val="50000"/>
                  </a:schemeClr>
                </a:solidFill>
              </a:rPr>
              <a:t>-  приобретение  опыта, навыков самостоятельной навигации  в информационном пространстве;</a:t>
            </a:r>
          </a:p>
          <a:p>
            <a:pPr marL="0" indent="0">
              <a:buNone/>
            </a:pPr>
            <a:r>
              <a:rPr lang="ru-RU" sz="3000" dirty="0">
                <a:solidFill>
                  <a:schemeClr val="accent5">
                    <a:lumMod val="50000"/>
                  </a:schemeClr>
                </a:solidFill>
              </a:rPr>
              <a:t>-   сплочение участников команды при решении интеллектуальных задач, прохождении препятствий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C634CE-3242-3A48-72D8-9E4CF38F4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37" y="0"/>
            <a:ext cx="7394463" cy="944882"/>
          </a:xfrm>
          <a:prstGeom prst="rect">
            <a:avLst/>
          </a:prstGeom>
        </p:spPr>
      </p:pic>
      <p:pic>
        <p:nvPicPr>
          <p:cNvPr id="5" name="Объект 5">
            <a:extLst>
              <a:ext uri="{FF2B5EF4-FFF2-40B4-BE49-F238E27FC236}">
                <a16:creationId xmlns:a16="http://schemas.microsoft.com/office/drawing/2014/main" id="{5813BDC5-B261-84D8-C881-DA13BADFD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82" y="98084"/>
            <a:ext cx="2667005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0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3667" y="853146"/>
            <a:ext cx="8116389" cy="57740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Дорожная карта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</a:rPr>
              <a:t>квест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-игры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19763"/>
            <a:ext cx="9144000" cy="456782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Введение в игровое событие</a:t>
            </a:r>
          </a:p>
          <a:p>
            <a:pPr algn="l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Станция 1 «Доблесть»</a:t>
            </a:r>
          </a:p>
          <a:p>
            <a:pPr algn="l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Станция 2 «Снайпер»</a:t>
            </a:r>
          </a:p>
          <a:p>
            <a:pPr algn="l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Станция 3 «Минное поле»</a:t>
            </a:r>
          </a:p>
          <a:p>
            <a:pPr algn="l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Станция 4 «Солдатская смекалка» </a:t>
            </a:r>
          </a:p>
          <a:p>
            <a:pPr algn="l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Станция 5 «Кто сказал, что нужно бросить песни на войне?! После боя сердце просит музыки вдвойне!»</a:t>
            </a:r>
          </a:p>
          <a:p>
            <a:pPr algn="l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Станция 6 «Директивы»</a:t>
            </a:r>
          </a:p>
          <a:p>
            <a:pPr algn="l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Станция 7 «Шифровальщики» </a:t>
            </a:r>
          </a:p>
          <a:p>
            <a:pPr algn="l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Станция 8  «Они полки водили за собой» </a:t>
            </a:r>
          </a:p>
          <a:p>
            <a:pPr algn="l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Станция 9  «Знатоки ВОВ» </a:t>
            </a:r>
          </a:p>
          <a:p>
            <a:pPr algn="l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Станция 10  «Будь готов! Всегда готов!»</a:t>
            </a:r>
          </a:p>
          <a:p>
            <a:pPr algn="l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Станция 11  «Память, увековеченная в камне» </a:t>
            </a:r>
          </a:p>
          <a:p>
            <a:pPr algn="l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Станция 12  «Исторические задачи»</a:t>
            </a:r>
          </a:p>
          <a:p>
            <a:pPr algn="l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Станция 13  «Статен в строю- славен в бою!» </a:t>
            </a:r>
          </a:p>
          <a:p>
            <a:pPr algn="l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Станция 14  «Финальная» </a:t>
            </a:r>
          </a:p>
          <a:p>
            <a:pPr algn="l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Торжественное подведение итогов</a:t>
            </a: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C634CE-3242-3A48-72D8-9E4CF38F4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37" y="0"/>
            <a:ext cx="7394463" cy="944882"/>
          </a:xfrm>
          <a:prstGeom prst="rect">
            <a:avLst/>
          </a:prstGeom>
        </p:spPr>
      </p:pic>
      <p:pic>
        <p:nvPicPr>
          <p:cNvPr id="5" name="Объект 5">
            <a:extLst>
              <a:ext uri="{FF2B5EF4-FFF2-40B4-BE49-F238E27FC236}">
                <a16:creationId xmlns:a16="http://schemas.microsoft.com/office/drawing/2014/main" id="{5813BDC5-B261-84D8-C881-DA13BADFD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4" y="182824"/>
            <a:ext cx="2667005" cy="5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1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A1A66-327D-A31E-3EA1-74844D0E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502" y="8666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Маршрутная сетка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428211" y="2098761"/>
          <a:ext cx="9598176" cy="4429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575">
                  <a:extLst>
                    <a:ext uri="{9D8B030D-6E8A-4147-A177-3AD203B41FA5}">
                      <a16:colId xmlns:a16="http://schemas.microsoft.com/office/drawing/2014/main" val="2816251668"/>
                    </a:ext>
                  </a:extLst>
                </a:gridCol>
                <a:gridCol w="950575">
                  <a:extLst>
                    <a:ext uri="{9D8B030D-6E8A-4147-A177-3AD203B41FA5}">
                      <a16:colId xmlns:a16="http://schemas.microsoft.com/office/drawing/2014/main" val="1619048985"/>
                    </a:ext>
                  </a:extLst>
                </a:gridCol>
                <a:gridCol w="950575">
                  <a:extLst>
                    <a:ext uri="{9D8B030D-6E8A-4147-A177-3AD203B41FA5}">
                      <a16:colId xmlns:a16="http://schemas.microsoft.com/office/drawing/2014/main" val="2385426723"/>
                    </a:ext>
                  </a:extLst>
                </a:gridCol>
                <a:gridCol w="950575">
                  <a:extLst>
                    <a:ext uri="{9D8B030D-6E8A-4147-A177-3AD203B41FA5}">
                      <a16:colId xmlns:a16="http://schemas.microsoft.com/office/drawing/2014/main" val="3431965781"/>
                    </a:ext>
                  </a:extLst>
                </a:gridCol>
                <a:gridCol w="950575">
                  <a:extLst>
                    <a:ext uri="{9D8B030D-6E8A-4147-A177-3AD203B41FA5}">
                      <a16:colId xmlns:a16="http://schemas.microsoft.com/office/drawing/2014/main" val="2858420055"/>
                    </a:ext>
                  </a:extLst>
                </a:gridCol>
                <a:gridCol w="950575">
                  <a:extLst>
                    <a:ext uri="{9D8B030D-6E8A-4147-A177-3AD203B41FA5}">
                      <a16:colId xmlns:a16="http://schemas.microsoft.com/office/drawing/2014/main" val="4006769834"/>
                    </a:ext>
                  </a:extLst>
                </a:gridCol>
                <a:gridCol w="950575">
                  <a:extLst>
                    <a:ext uri="{9D8B030D-6E8A-4147-A177-3AD203B41FA5}">
                      <a16:colId xmlns:a16="http://schemas.microsoft.com/office/drawing/2014/main" val="4216459661"/>
                    </a:ext>
                  </a:extLst>
                </a:gridCol>
                <a:gridCol w="950575">
                  <a:extLst>
                    <a:ext uri="{9D8B030D-6E8A-4147-A177-3AD203B41FA5}">
                      <a16:colId xmlns:a16="http://schemas.microsoft.com/office/drawing/2014/main" val="1483922367"/>
                    </a:ext>
                  </a:extLst>
                </a:gridCol>
                <a:gridCol w="950575">
                  <a:extLst>
                    <a:ext uri="{9D8B030D-6E8A-4147-A177-3AD203B41FA5}">
                      <a16:colId xmlns:a16="http://schemas.microsoft.com/office/drawing/2014/main" val="2980129815"/>
                    </a:ext>
                  </a:extLst>
                </a:gridCol>
                <a:gridCol w="1043001">
                  <a:extLst>
                    <a:ext uri="{9D8B030D-6E8A-4147-A177-3AD203B41FA5}">
                      <a16:colId xmlns:a16="http://schemas.microsoft.com/office/drawing/2014/main" val="2965001038"/>
                    </a:ext>
                  </a:extLst>
                </a:gridCol>
              </a:tblGrid>
              <a:tr h="286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1команда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2команда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3команда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4команда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5команда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6команда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7команда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8команда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9команда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10команда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1252630847"/>
                  </a:ext>
                </a:extLst>
              </a:tr>
              <a:tr h="29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№1музей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26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спортзал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Чит.зал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1830887945"/>
                  </a:ext>
                </a:extLst>
              </a:tr>
              <a:tr h="29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спортзал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Чит.зал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№1музей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2933148502"/>
                  </a:ext>
                </a:extLst>
              </a:tr>
              <a:tr h="29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№1музей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Чит.зал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34417986"/>
                  </a:ext>
                </a:extLst>
              </a:tr>
              <a:tr h="286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Чит.зал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спортзал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2062424742"/>
                  </a:ext>
                </a:extLst>
              </a:tr>
              <a:tr h="29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спортзал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Чит.зал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№1музей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1140429157"/>
                  </a:ext>
                </a:extLst>
              </a:tr>
              <a:tr h="29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Чит.зал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№1музей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409370111"/>
                  </a:ext>
                </a:extLst>
              </a:tr>
              <a:tr h="29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спортзал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117304999"/>
                  </a:ext>
                </a:extLst>
              </a:tr>
              <a:tr h="286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спортзал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Чит.зал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№1музей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3078814693"/>
                  </a:ext>
                </a:extLst>
              </a:tr>
              <a:tr h="29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Чит.зал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№1музей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2282913665"/>
                  </a:ext>
                </a:extLst>
              </a:tr>
              <a:tr h="29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спортзал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1507922700"/>
                  </a:ext>
                </a:extLst>
              </a:tr>
              <a:tr h="29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спортзал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Чит.зал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№1музей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1622356908"/>
                  </a:ext>
                </a:extLst>
              </a:tr>
              <a:tr h="286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Чит.зал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№1музей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спортзал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460427179"/>
                  </a:ext>
                </a:extLst>
              </a:tr>
              <a:tr h="29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спортзал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№1музей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3213706638"/>
                  </a:ext>
                </a:extLst>
              </a:tr>
              <a:tr h="308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Каб №2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Каб №2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Каб №2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Каб №2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Каб №2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Каб №2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Каб №2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Каб №2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Каб №2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Каб</a:t>
                      </a:r>
                      <a:r>
                        <a:rPr lang="ru-RU" sz="1400" dirty="0">
                          <a:effectLst/>
                        </a:rPr>
                        <a:t> №2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246583864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C634CE-3242-3A48-72D8-9E4CF38F4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75" y="208596"/>
            <a:ext cx="7394463" cy="944882"/>
          </a:xfrm>
          <a:prstGeom prst="rect">
            <a:avLst/>
          </a:prstGeom>
        </p:spPr>
      </p:pic>
      <p:pic>
        <p:nvPicPr>
          <p:cNvPr id="5" name="Объект 5">
            <a:extLst>
              <a:ext uri="{FF2B5EF4-FFF2-40B4-BE49-F238E27FC236}">
                <a16:creationId xmlns:a16="http://schemas.microsoft.com/office/drawing/2014/main" id="{5813BDC5-B261-84D8-C881-DA13BADFD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4" y="394175"/>
            <a:ext cx="2667005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7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A1A66-327D-A31E-3EA1-74844D0E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7970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Станция 4: «Солдатская смекалка» 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C634CE-3242-3A48-72D8-9E4CF38F4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75" y="208596"/>
            <a:ext cx="7394463" cy="944882"/>
          </a:xfrm>
          <a:prstGeom prst="rect">
            <a:avLst/>
          </a:prstGeom>
        </p:spPr>
      </p:pic>
      <p:pic>
        <p:nvPicPr>
          <p:cNvPr id="5" name="Объект 5">
            <a:extLst>
              <a:ext uri="{FF2B5EF4-FFF2-40B4-BE49-F238E27FC236}">
                <a16:creationId xmlns:a16="http://schemas.microsoft.com/office/drawing/2014/main" id="{5813BDC5-B261-84D8-C881-DA13BADFD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4" y="394175"/>
            <a:ext cx="2667005" cy="47244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628" y="237775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/>
              <a:t>Задание: Командам нужно максимально приближенно  по смыслу продолжить фразы: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1.Не за красоту солдата любят, а за верность….. (присяге).</a:t>
            </a:r>
          </a:p>
          <a:p>
            <a:pPr marL="0" indent="0">
              <a:buNone/>
            </a:pPr>
            <a:r>
              <a:rPr lang="ru-RU" dirty="0"/>
              <a:t>2.Плох тот солдат, который не мечтает стать….. (генералом).</a:t>
            </a:r>
          </a:p>
          <a:p>
            <a:pPr marL="0" indent="0">
              <a:buNone/>
            </a:pPr>
            <a:r>
              <a:rPr lang="ru-RU" dirty="0"/>
              <a:t>3.Солдату честь дороже….. (жизни).</a:t>
            </a:r>
          </a:p>
          <a:p>
            <a:pPr marL="0" indent="0">
              <a:buNone/>
            </a:pPr>
            <a:r>
              <a:rPr lang="ru-RU" dirty="0"/>
              <a:t>4.Автомат да лопата — друзья для…. (солдата).</a:t>
            </a:r>
          </a:p>
          <a:p>
            <a:pPr marL="0" indent="0">
              <a:buNone/>
            </a:pPr>
            <a:r>
              <a:rPr lang="ru-RU" dirty="0"/>
              <a:t>5.Солдат спит, а служба….. (идет).</a:t>
            </a:r>
          </a:p>
          <a:p>
            <a:pPr marL="0" indent="0">
              <a:buNone/>
            </a:pPr>
            <a:r>
              <a:rPr lang="ru-RU" dirty="0"/>
              <a:t>6.Русский солдат не знает….. (преград).</a:t>
            </a:r>
          </a:p>
          <a:p>
            <a:pPr marL="0" indent="0">
              <a:buNone/>
            </a:pPr>
            <a:r>
              <a:rPr lang="ru-RU" dirty="0"/>
              <a:t>7.Солдатское дело — воевать…. (умело) и т. 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37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Станция 7: «Шифровальщики»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16 ноября 1941 года неподалеку от Волоколамска под Москвой произошло наступление фашистских войск на столицу. 28 русских солдат под командованием Ивана Панфилова на протяжении 4-х часов героически сражались в неравном бою с немцами.</a:t>
            </a:r>
          </a:p>
          <a:p>
            <a:pPr marL="0" indent="0" algn="just">
              <a:buNone/>
            </a:pPr>
            <a:r>
              <a:rPr lang="ru-RU" dirty="0"/>
              <a:t>Подвиг Панфиловцев – это история великого мужества воинов советской армии, которые проявили невероятную храбрость, защищая родную землю.</a:t>
            </a:r>
          </a:p>
          <a:p>
            <a:pPr marL="0" indent="0" algn="just">
              <a:buNone/>
            </a:pPr>
            <a:r>
              <a:rPr lang="ru-RU" dirty="0"/>
              <a:t>Осенью 1941 г. войска Вермахта стремительно приближались к Москве. На тот момент многие члены правительства уже покинули столицу, а ее жители были подготовлены к обороне города. Чтобы завладеть Москвой, нацистам оставалось преодолеть только один рубеж, расположенный возле железнодорожного разъезда,  </a:t>
            </a:r>
            <a:r>
              <a:rPr lang="ru-RU" b="1" dirty="0"/>
              <a:t>название которого зашифровано в донесении.</a:t>
            </a:r>
            <a:r>
              <a:rPr lang="ru-RU" dirty="0"/>
              <a:t> </a:t>
            </a:r>
          </a:p>
          <a:p>
            <a:pPr marL="0" indent="0" algn="just">
              <a:buNone/>
            </a:pPr>
            <a:r>
              <a:rPr lang="ru-RU" dirty="0"/>
              <a:t>Ваша задача расшифровать этот населенный пункт.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C634CE-3242-3A48-72D8-9E4CF38F4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37" y="139222"/>
            <a:ext cx="7394463" cy="888684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5813BDC5-B261-84D8-C881-DA13BADFD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1" y="128904"/>
            <a:ext cx="2667005" cy="472441"/>
          </a:xfrm>
          <a:prstGeom prst="rect">
            <a:avLst/>
          </a:prstGeom>
        </p:spPr>
      </p:pic>
      <p:pic>
        <p:nvPicPr>
          <p:cNvPr id="1027" name="Рисунок 3" descr="https://fsd.multiurok.ru/html/2019/03/20/s_5c91ba2688dd7/1117790_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99" y="3030071"/>
            <a:ext cx="5357942" cy="295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53599" y="1907413"/>
            <a:ext cx="4362635" cy="42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-··  ··-·  -··· --- ··· · -·-· --- ·-- ---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800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A1A66-327D-A31E-3EA1-74844D0E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4" y="8267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Станция 10  «Будь готов! Всегда готов!» 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C634CE-3242-3A48-72D8-9E4CF38F4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75" y="208596"/>
            <a:ext cx="7394463" cy="944882"/>
          </a:xfrm>
          <a:prstGeom prst="rect">
            <a:avLst/>
          </a:prstGeom>
        </p:spPr>
      </p:pic>
      <p:pic>
        <p:nvPicPr>
          <p:cNvPr id="5" name="Объект 5">
            <a:extLst>
              <a:ext uri="{FF2B5EF4-FFF2-40B4-BE49-F238E27FC236}">
                <a16:creationId xmlns:a16="http://schemas.microsoft.com/office/drawing/2014/main" id="{5813BDC5-B261-84D8-C881-DA13BADFD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4" y="394175"/>
            <a:ext cx="2667005" cy="47244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Будущие защитники Родины должны быть подготовлены не только теоретически, но и практически. Сборка и разборка автомата, умение метко стрелять  - эти практические умения вы должны продемонстрировать на нашей станции. За общее время 5 минут нужно: </a:t>
            </a:r>
          </a:p>
          <a:p>
            <a:pPr lvl="0" algn="just"/>
            <a:r>
              <a:rPr lang="ru-RU" dirty="0"/>
              <a:t>Разобрать и собрать автомат. Это может делать либо один человек, либо два: один разбирает, другой собирает. </a:t>
            </a:r>
          </a:p>
          <a:p>
            <a:pPr lvl="0" algn="just"/>
            <a:r>
              <a:rPr lang="ru-RU" dirty="0"/>
              <a:t>Выбить на мишени 50 очков из 10 максимальных выстрелов. Стрелять могут любое количество участников команды.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206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1516</Words>
  <Application>Microsoft Office PowerPoint</Application>
  <PresentationFormat>Широкоэкранный</PresentationFormat>
  <Paragraphs>258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 Зачем я это делаю?</vt:lpstr>
      <vt:lpstr>Что я делаю?</vt:lpstr>
      <vt:lpstr>Презентация PowerPoint</vt:lpstr>
      <vt:lpstr>Дорожная карта квест-игры</vt:lpstr>
      <vt:lpstr>Маршрутная сетка</vt:lpstr>
      <vt:lpstr>Станция 4: «Солдатская смекалка» </vt:lpstr>
      <vt:lpstr>Станция 7: «Шифровальщики» </vt:lpstr>
      <vt:lpstr>Станция 10  «Будь готов! Всегда готов!» </vt:lpstr>
      <vt:lpstr>Станция 11  «Память, увековеченная в камне</vt:lpstr>
      <vt:lpstr>Станция 12  «Исторические задачи» </vt:lpstr>
      <vt:lpstr>Станция 14  «Финал»</vt:lpstr>
      <vt:lpstr>Презентация PowerPoint</vt:lpstr>
      <vt:lpstr>Презентация PowerPoint</vt:lpstr>
      <vt:lpstr>«Что, по вашему мнению, в наибольшей степени оказывает влияние на формирование патриотических ценностей у студентов из следующих направлений патриотического воспитания?»  (опрос был проведен среди студентов 1-2 х курсов. В опросе приняли участие 168 студентов)</vt:lpstr>
      <vt:lpstr>Что я делаю не так, как другие?</vt:lpstr>
      <vt:lpstr>Представление практики: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user</cp:lastModifiedBy>
  <cp:revision>65</cp:revision>
  <dcterms:created xsi:type="dcterms:W3CDTF">2023-09-18T13:34:31Z</dcterms:created>
  <dcterms:modified xsi:type="dcterms:W3CDTF">2024-07-24T11:42:35Z</dcterms:modified>
</cp:coreProperties>
</file>