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7" r:id="rId6"/>
    <p:sldId id="261" r:id="rId7"/>
    <p:sldId id="262" r:id="rId8"/>
    <p:sldId id="258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01" userDrawn="1">
          <p15:clr>
            <a:srgbClr val="A4A3A4"/>
          </p15:clr>
        </p15:guide>
        <p15:guide id="3" pos="3817" userDrawn="1">
          <p15:clr>
            <a:srgbClr val="A4A3A4"/>
          </p15:clr>
        </p15:guide>
        <p15:guide id="4" orient="horz" pos="32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м" initials="д" lastIdx="1" clrIdx="0">
    <p:extLst>
      <p:ext uri="{19B8F6BF-5375-455C-9EA6-DF929625EA0E}">
        <p15:presenceInfo xmlns:p15="http://schemas.microsoft.com/office/powerpoint/2012/main" userId="до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3D1"/>
    <a:srgbClr val="4364D1"/>
    <a:srgbClr val="22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2" y="102"/>
      </p:cViewPr>
      <p:guideLst>
        <p:guide orient="horz" pos="2160"/>
        <p:guide pos="801"/>
        <p:guide pos="3817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Лист10!$B$6</c:f>
              <c:strCache>
                <c:ptCount val="1"/>
                <c:pt idx="0">
                  <c:v>Не определились с профессией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Лист10!$C$6:$D$6</c:f>
              <c:numCache>
                <c:formatCode>0%</c:formatCode>
                <c:ptCount val="2"/>
                <c:pt idx="0">
                  <c:v>0.72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3-41DA-AD2C-8AF4F46B8846}"/>
            </c:ext>
          </c:extLst>
        </c:ser>
        <c:ser>
          <c:idx val="1"/>
          <c:order val="1"/>
          <c:tx>
            <c:strRef>
              <c:f>Лист10!$B$7</c:f>
              <c:strCache>
                <c:ptCount val="1"/>
                <c:pt idx="0">
                  <c:v>Определились с профессией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Лист10!$C$7:$D$7</c:f>
              <c:numCache>
                <c:formatCode>0%</c:formatCode>
                <c:ptCount val="2"/>
                <c:pt idx="0">
                  <c:v>0.28000000000000003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3-41DA-AD2C-8AF4F46B88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63627616"/>
        <c:axId val="441288240"/>
        <c:axId val="0"/>
      </c:bar3DChart>
      <c:catAx>
        <c:axId val="463627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2021                                           2024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crossAx val="441288240"/>
        <c:crosses val="autoZero"/>
        <c:auto val="1"/>
        <c:lblAlgn val="ctr"/>
        <c:lblOffset val="100"/>
        <c:noMultiLvlLbl val="0"/>
      </c:catAx>
      <c:valAx>
        <c:axId val="441288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362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85270370114437"/>
          <c:y val="0.21936801817801746"/>
          <c:w val="0.31914729629885558"/>
          <c:h val="0.78063198182198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66" y="-4445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1069" y="3150606"/>
            <a:ext cx="11162923" cy="16909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Моя профессия – мое будущее: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реализация кластерной модели предпрофессиональной подготовки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кадров агропромышленного комплекса    </a:t>
            </a:r>
          </a:p>
          <a:p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66" y="2375255"/>
            <a:ext cx="3810844" cy="675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913" y="5518330"/>
            <a:ext cx="4381583" cy="97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Осина Ирина Александровна,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классный руководитель, учитель русского языка и литературы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МБОУ Атяшевского муниципального района Республики Мордовия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Поселковская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средняя школа №1» 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5581" r="52695" b="27425"/>
          <a:stretch/>
        </p:blipFill>
        <p:spPr>
          <a:xfrm>
            <a:off x="3615557" y="5316985"/>
            <a:ext cx="1195168" cy="1154531"/>
          </a:xfrm>
          <a:prstGeom prst="flowChartConnector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12BAE-0F62-46CA-8CD8-F1E5088C4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13" y="4743865"/>
            <a:ext cx="1277811" cy="19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8" y="796706"/>
            <a:ext cx="9285249" cy="1088736"/>
          </a:xfrm>
        </p:spPr>
        <p:txBody>
          <a:bodyPr>
            <a:noAutofit/>
          </a:bodyPr>
          <a:lstStyle/>
          <a:p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Мы на пороге выбора своего будущего</a:t>
            </a:r>
            <a:b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2268E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37" y="10807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5F4693F-A7D2-4B62-A08D-4AA0593DB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54" y="1358993"/>
            <a:ext cx="9768177" cy="43269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6AC8449-C134-49A3-8FF5-19F7110CDB70}"/>
              </a:ext>
            </a:extLst>
          </p:cNvPr>
          <p:cNvSpPr txBox="1"/>
          <p:nvPr/>
        </p:nvSpPr>
        <p:spPr>
          <a:xfrm rot="10800000" flipV="1">
            <a:off x="854539" y="3831148"/>
            <a:ext cx="11086981" cy="279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 из самых важных решений в жизни каждого – кем стать, с каким профессиональным направлением связать свою дальнейшую жизнь. </a:t>
            </a:r>
          </a:p>
          <a:p>
            <a:pPr indent="450215" algn="just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же построить работу по профориентации классному руководителю? Чем можно заинтересовать ученика?</a:t>
            </a:r>
          </a:p>
        </p:txBody>
      </p:sp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42819D-0C09-486A-99CF-BBE3AE35EBEC}"/>
              </a:ext>
            </a:extLst>
          </p:cNvPr>
          <p:cNvSpPr txBox="1"/>
          <p:nvPr/>
        </p:nvSpPr>
        <p:spPr>
          <a:xfrm>
            <a:off x="162963" y="1172542"/>
            <a:ext cx="3657588" cy="5417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 Мордовия – регион аграрный, однако уровень мотивации школьников на выбор профессий агротехнологической направленности остается низким. Молодежь не готова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закреплению на селе. </a:t>
            </a: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– в комплексном подходе и грамотном поэтапном сопровождении профессионального выбора детей и молодежи Мордовии: от первого знакомства с миром профессий в дошкольном возрасте до освоения тонкостей профессионального мастерства у студентов.</a:t>
            </a:r>
          </a:p>
          <a:p>
            <a:pPr indent="450215" algn="just">
              <a:lnSpc>
                <a:spcPct val="115000"/>
              </a:lnSpc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62BCF7-75C6-4B6C-B41C-9D8434A0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2575E88-7E29-4AB8-8720-C509F43E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64" y="769545"/>
            <a:ext cx="8025351" cy="59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2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62BCF7-75C6-4B6C-B41C-9D8434A03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профориентационной программы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4775A6-86D0-4B68-885A-1A26DA183AE5}"/>
              </a:ext>
            </a:extLst>
          </p:cNvPr>
          <p:cNvSpPr txBox="1"/>
          <p:nvPr/>
        </p:nvSpPr>
        <p:spPr>
          <a:xfrm>
            <a:off x="162962" y="2128189"/>
            <a:ext cx="11443581" cy="484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кластерной модели заключается в том, что с дошкольного возраста и до получения профессионального образования ребенок должен быть вовлечен в непрерывную систему самоопределения через погружение в специализированные образовательные программы сельскохозяйственного профиля по 4 направлениям: «Растениеводство», «Животноводство», «Комбикормовое производство», «Мясоперерабатывающее производство».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Задача –  проведение активной профориентации со школьниками, помощь в выборе своей будущей профессии.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Структура Атяшево. Инфографика.">
            <a:extLst>
              <a:ext uri="{FF2B5EF4-FFF2-40B4-BE49-F238E27FC236}">
                <a16:creationId xmlns:a16="http://schemas.microsoft.com/office/drawing/2014/main" id="{237DDFCA-F0A8-4116-80CD-B325E1F4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3" y="1837853"/>
            <a:ext cx="11866076" cy="28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9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>
            <a:extLst>
              <a:ext uri="{FF2B5EF4-FFF2-40B4-BE49-F238E27FC236}">
                <a16:creationId xmlns:a16="http://schemas.microsoft.com/office/drawing/2014/main" id="{082A0B45-5B5B-4E76-860A-9856469B2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4135B0-8E72-46F7-ADFE-F1D4ED645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8DCE836D-BF53-4080-819B-72BCF334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180"/>
            <a:ext cx="10515600" cy="52827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40640DA4-FC4B-4A7A-B875-9136DA2C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64945"/>
              </p:ext>
            </p:extLst>
          </p:nvPr>
        </p:nvGraphicFramePr>
        <p:xfrm>
          <a:off x="718457" y="1366622"/>
          <a:ext cx="11028784" cy="528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392">
                  <a:extLst>
                    <a:ext uri="{9D8B030D-6E8A-4147-A177-3AD203B41FA5}">
                      <a16:colId xmlns:a16="http://schemas.microsoft.com/office/drawing/2014/main" val="4271518834"/>
                    </a:ext>
                  </a:extLst>
                </a:gridCol>
                <a:gridCol w="5514392">
                  <a:extLst>
                    <a:ext uri="{9D8B030D-6E8A-4147-A177-3AD203B41FA5}">
                      <a16:colId xmlns:a16="http://schemas.microsoft.com/office/drawing/2014/main" val="337179404"/>
                    </a:ext>
                  </a:extLst>
                </a:gridCol>
              </a:tblGrid>
              <a:tr h="79508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ученик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193797"/>
                  </a:ext>
                </a:extLst>
              </a:tr>
              <a:tr h="1189366">
                <a:tc>
                  <a:txBody>
                    <a:bodyPr/>
                    <a:lstStyle/>
                    <a:p>
                      <a:r>
                        <a:rPr lang="ru-RU" dirty="0"/>
                        <a:t>1. Создание рабочей группы по реализации практики. Инициирование социального партнёрства с агрохолдингом «Талина».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Помощь в организации практико-ориентированных форм работы. (Мастер-классы, проекты, видеоролики «Кем я хочу стать»).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80943"/>
                  </a:ext>
                </a:extLst>
              </a:tr>
              <a:tr h="795088">
                <a:tc>
                  <a:txBody>
                    <a:bodyPr/>
                    <a:lstStyle/>
                    <a:p>
                      <a:r>
                        <a:rPr lang="ru-RU" dirty="0"/>
                        <a:t>2. Анкетирование.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 Презентации «Профессии моих родителей», «Работа моей мечты».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964702"/>
                  </a:ext>
                </a:extLst>
              </a:tr>
              <a:tr h="795088">
                <a:tc>
                  <a:txBody>
                    <a:bodyPr/>
                    <a:lstStyle/>
                    <a:p>
                      <a:r>
                        <a:rPr lang="ru-RU" dirty="0"/>
                        <a:t>3. Экскурсии на предприятия.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 Выбор профиля обучения.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10496"/>
                  </a:ext>
                </a:extLst>
              </a:tr>
              <a:tr h="795088">
                <a:tc>
                  <a:txBody>
                    <a:bodyPr/>
                    <a:lstStyle/>
                    <a:p>
                      <a:r>
                        <a:rPr lang="ru-RU" dirty="0"/>
                        <a:t>4. Организация мероприятий. ( Беседы, встречи, дни профессий, и т.д.). Участие в проекте «Россия – мои горизонты».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4. Участие в проекте «Россия – мои горизонты».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79441"/>
                  </a:ext>
                </a:extLst>
              </a:tr>
              <a:tr h="795088">
                <a:tc>
                  <a:txBody>
                    <a:bodyPr/>
                    <a:lstStyle/>
                    <a:p>
                      <a:r>
                        <a:rPr lang="ru-RU" dirty="0"/>
                        <a:t>5. Мониторинг результатов реализации практики.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5. Самолётик будущего, человек будущего.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36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946440"/>
            <a:ext cx="5960199" cy="29388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3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программы – экскурсия на производство</a:t>
            </a:r>
          </a:p>
        </p:txBody>
      </p:sp>
      <p:pic>
        <p:nvPicPr>
          <p:cNvPr id="46" name="Объект 10">
            <a:extLst>
              <a:ext uri="{FF2B5EF4-FFF2-40B4-BE49-F238E27FC236}">
                <a16:creationId xmlns:a16="http://schemas.microsoft.com/office/drawing/2014/main" id="{6E276054-09D1-4F72-AC1B-4527AAC701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21" y="2082500"/>
            <a:ext cx="4653481" cy="46413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0BD06A-B28A-4555-90E1-F7EBC1C9A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452" y="1240325"/>
            <a:ext cx="4425746" cy="5396701"/>
          </a:xfrm>
          <a:prstGeom prst="rect">
            <a:avLst/>
          </a:prstGeom>
        </p:spPr>
      </p:pic>
      <p:pic>
        <p:nvPicPr>
          <p:cNvPr id="47" name="Объект 4">
            <a:extLst>
              <a:ext uri="{FF2B5EF4-FFF2-40B4-BE49-F238E27FC236}">
                <a16:creationId xmlns:a16="http://schemas.microsoft.com/office/drawing/2014/main" id="{C8A95B7E-199B-4839-B140-1C99C1823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06" y="2519449"/>
            <a:ext cx="3784601" cy="2838451"/>
          </a:xfrm>
        </p:spPr>
      </p:pic>
    </p:spTree>
    <p:extLst>
      <p:ext uri="{BB962C8B-B14F-4D97-AF65-F5344CB8AC3E}">
        <p14:creationId xmlns:p14="http://schemas.microsoft.com/office/powerpoint/2010/main" val="270016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FE4948-D1D0-40DF-B0C0-42B901ABA438}"/>
              </a:ext>
            </a:extLst>
          </p:cNvPr>
          <p:cNvSpPr/>
          <p:nvPr/>
        </p:nvSpPr>
        <p:spPr>
          <a:xfrm>
            <a:off x="181069" y="1431864"/>
            <a:ext cx="11561275" cy="167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нашего взаимодействия с агрохолдингом «Талина» мы отслеживаем по результатам анкетирования, предлагая детям в конце каждого учебного года ответить на несколько вопросов. В своих анкетах ребята отмечали, что в выборе будущей профессии им во многом помогли экскурсии на предприятия, встречи с людьми различных профессий, профориентационные занятия «Россия - мои горизонты» («Билет в будущее»).</a:t>
            </a:r>
          </a:p>
          <a:p>
            <a:pPr indent="450215" algn="just">
              <a:lnSpc>
                <a:spcPct val="115000"/>
              </a:lnSpc>
            </a:pP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FE4948-D1D0-40DF-B0C0-42B901ABA438}"/>
              </a:ext>
            </a:extLst>
          </p:cNvPr>
          <p:cNvSpPr/>
          <p:nvPr/>
        </p:nvSpPr>
        <p:spPr>
          <a:xfrm>
            <a:off x="9143999" y="3838090"/>
            <a:ext cx="3038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4" name="Объект 7">
            <a:extLst>
              <a:ext uri="{FF2B5EF4-FFF2-40B4-BE49-F238E27FC236}">
                <a16:creationId xmlns:a16="http://schemas.microsoft.com/office/drawing/2014/main" id="{8F000A80-421F-4AF0-A07F-A9AD9B977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647231"/>
              </p:ext>
            </p:extLst>
          </p:nvPr>
        </p:nvGraphicFramePr>
        <p:xfrm>
          <a:off x="1068309" y="2786142"/>
          <a:ext cx="9406550" cy="407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2F95F7-E4BA-4191-9E8C-7D93B4291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224" y="2352197"/>
            <a:ext cx="2239542" cy="22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5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"/>
            <a:ext cx="12192000" cy="685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389" y="1060913"/>
            <a:ext cx="11597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Хорошо работается, когда любишь свою профессию, с увлечением занимаешься ею.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70422"/>
            <a:ext cx="5361443" cy="2334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2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97CA6F-AAAC-4F4C-ACB7-3765C4B71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218" y="3118987"/>
            <a:ext cx="3669361" cy="3669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42D32F-0A4B-4498-BE4C-729AE1F20607}"/>
              </a:ext>
            </a:extLst>
          </p:cNvPr>
          <p:cNvSpPr txBox="1"/>
          <p:nvPr/>
        </p:nvSpPr>
        <p:spPr>
          <a:xfrm rot="10800000" flipV="1">
            <a:off x="5133313" y="3715486"/>
            <a:ext cx="5631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ётчик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-космонавт,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Герой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4051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667D-54F7-472B-A13A-DD1FCFB2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8" y="365125"/>
            <a:ext cx="11254212" cy="132556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результате совместной работы образовательного учреждения и Агрохолдинга в течении 2 лет проведено 9 экскурсий на производство для учащихся, 1 экскурсия для педагогов. Мясоперерабатывающий комплекс ежегодно осуществляет целевое обучение выпускников.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сделали свой выбор…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5EB9CF40-2535-4B31-8748-F70F37AC3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6A2E7E-8640-4BD9-8F27-1B0BE3CE9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3" y="2159896"/>
            <a:ext cx="4501469" cy="381008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965BA26-D661-4457-AB5A-6B1EEDFA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57" y="2218276"/>
            <a:ext cx="5311018" cy="45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art">
            <a:extLst>
              <a:ext uri="{FF2B5EF4-FFF2-40B4-BE49-F238E27FC236}">
                <a16:creationId xmlns:a16="http://schemas.microsoft.com/office/drawing/2014/main" id="{CBF3D895-2A83-42F8-8117-D799D67B6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45" y="5969980"/>
            <a:ext cx="4550137" cy="888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4ACD19-A45B-48C6-916D-FDFD736C2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id="{E69B26F8-5979-49CF-AB82-15EFC8C48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" y="245225"/>
            <a:ext cx="21147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02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486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    Мы на пороге выбора своего будущего </vt:lpstr>
      <vt:lpstr>        </vt:lpstr>
      <vt:lpstr> Цели и задачи профориентационной программы</vt:lpstr>
      <vt:lpstr>Презентация PowerPoint</vt:lpstr>
      <vt:lpstr> Формы реализации программы – экскурсия на производство</vt:lpstr>
      <vt:lpstr>Презентация PowerPoint</vt:lpstr>
      <vt:lpstr>Презентация PowerPoint</vt:lpstr>
      <vt:lpstr>                В результате совместной работы образовательного учреждения и Агрохолдинга в течении 2 лет проведено 9 экскурсий на производство для учащихся, 1 экскурсия для педагогов. Мясоперерабатывающий комплекс ежегодно осуществляет целевое обучение выпускников. Выпускники сделали свой выбор…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дом</cp:lastModifiedBy>
  <cp:revision>50</cp:revision>
  <dcterms:created xsi:type="dcterms:W3CDTF">2023-09-18T13:34:31Z</dcterms:created>
  <dcterms:modified xsi:type="dcterms:W3CDTF">2024-06-16T20:28:39Z</dcterms:modified>
</cp:coreProperties>
</file>