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01" userDrawn="1">
          <p15:clr>
            <a:srgbClr val="A4A3A4"/>
          </p15:clr>
        </p15:guide>
        <p15:guide id="3" pos="3817" userDrawn="1">
          <p15:clr>
            <a:srgbClr val="A4A3A4"/>
          </p15:clr>
        </p15:guide>
        <p15:guide id="4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3D1"/>
    <a:srgbClr val="4364D1"/>
    <a:srgbClr val="226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>
        <p:scale>
          <a:sx n="100" d="100"/>
          <a:sy n="100" d="100"/>
        </p:scale>
        <p:origin x="72" y="-810"/>
      </p:cViewPr>
      <p:guideLst>
        <p:guide orient="horz" pos="2160"/>
        <p:guide pos="801"/>
        <p:guide pos="3817"/>
        <p:guide orient="horz" pos="3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3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1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0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9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9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4F94-DFCB-432D-A504-C2A6D50249FF}" type="datetimeFigureOut">
              <a:rPr lang="ru-RU" smtClean="0"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F145-F4B4-4AF1-8C12-937B19CA9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954914" y="4097157"/>
            <a:ext cx="6209148" cy="744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Взгляни на мир вокруг!</a:t>
            </a:r>
          </a:p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Он так прекрасен, милый друг!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982" y="3135918"/>
            <a:ext cx="3810844" cy="675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913" y="5518330"/>
            <a:ext cx="45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Шишкина Ольга Александровна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5914" y="5888574"/>
            <a:ext cx="432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Преподаватель биологии и экологии</a:t>
            </a:r>
          </a:p>
        </p:txBody>
      </p:sp>
      <p:pic>
        <p:nvPicPr>
          <p:cNvPr id="11" name="Picture 2" descr="DSC_2110пп">
            <a:extLst>
              <a:ext uri="{FF2B5EF4-FFF2-40B4-BE49-F238E27FC236}">
                <a16:creationId xmlns:a16="http://schemas.microsoft.com/office/drawing/2014/main" id="{F7B334FA-0BA2-4057-AA73-9A57DFCD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05" y="4956921"/>
            <a:ext cx="1266825" cy="14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8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588" y="894180"/>
            <a:ext cx="9285249" cy="5542081"/>
          </a:xfrm>
        </p:spPr>
        <p:txBody>
          <a:bodyPr>
            <a:noAutofit/>
          </a:bodyPr>
          <a:lstStyle/>
          <a:p>
            <a:r>
              <a:rPr lang="ru-RU" sz="1600" dirty="0"/>
              <a:t>	В сентябре 2019 учебного года было принято решение организовать проект по выпуску экологической газеты «Мир вокруг нас». Изначально планировалось издание газеты с целью ознакомления обучающихся с важными экологическими датами нашей страны и мира. Но ребят настолько увлекла эта работа, что они не просто освещали соответствующий день календаря, а активно принимали участие в соответствующих событиях. Так в Синичкин день (12 ноября) они изготовили кормушки и разместили их перед зданием техникума. В день Заповедников (11 января) ежегодно организовывали виртуальные экскурсии в Мордовский государственный заповедник им. С.Г. Смидовича. В день домашних животных (30 ноября) предоставляли фотографии со своими питомцами и собирали средства для приюта бездомных животных. </a:t>
            </a:r>
            <a:br>
              <a:rPr lang="ru-RU" sz="1600" dirty="0"/>
            </a:br>
            <a:r>
              <a:rPr lang="ru-RU" sz="1600" dirty="0"/>
              <a:t>	Газета заиграла яркими красками. Там появилась, не только интересная информация, но и фото рубрика </a:t>
            </a:r>
            <a:r>
              <a:rPr lang="ru-RU" sz="1600" b="1" dirty="0"/>
              <a:t>«Мы в кадре с природой. Ведь мы ее часть»</a:t>
            </a:r>
            <a:r>
              <a:rPr lang="ru-RU" sz="1600" dirty="0"/>
              <a:t>. Когда газета стала популярна в студенческой среде нашим студентам пришла в голову новая идея - поделиться своими знаниями о природе с подрастающим поколением. Дошкольники из МАДОУ «Центр развития ребенка – детский сад №6» были рады очередной встречи со студентами. Ребята часто посещали дошколят. Были в роли Дедов Морозов, помогали с уборкой, проводили мастер-класс по созданию броши «Георгиевская ленточка». Выпуски экологических газет тоже оказались детям по душе. </a:t>
            </a:r>
            <a:br>
              <a:rPr lang="ru-RU" sz="1600" dirty="0"/>
            </a:br>
            <a:r>
              <a:rPr lang="ru-RU" sz="1600" dirty="0"/>
              <a:t>	Детско-молодежная пресса стала массовым и повсеместным явлением нашей жизни. Дети и подростки нуждаются в периодических изданиях, где сотрудничали бы они сами и где затрагивались бы важные и интересные для них темы.</a:t>
            </a:r>
            <a:br>
              <a:rPr lang="ru-RU" sz="1600" dirty="0"/>
            </a:br>
            <a:r>
              <a:rPr lang="ru-RU" sz="1600" dirty="0"/>
              <a:t>	Студенческую газету можно сейчас рассматривать как средство создания настоящего крепкого творческого коллектива, как средство формирования общественного мнения и  воспитания.</a:t>
            </a:r>
            <a:br>
              <a:rPr lang="ru-RU" sz="1600" dirty="0"/>
            </a:br>
            <a:r>
              <a:rPr lang="ru-RU" sz="1600" dirty="0"/>
              <a:t> Для активных и  любознательных ребят, газета является своеобразным катализатором и генератором идей.</a:t>
            </a:r>
            <a:br>
              <a:rPr lang="ru-RU" sz="1600" dirty="0"/>
            </a:br>
            <a:br>
              <a:rPr lang="ru-RU" sz="1600" dirty="0"/>
            </a:br>
            <a:endParaRPr lang="ru-RU" sz="1600" b="1" dirty="0">
              <a:solidFill>
                <a:srgbClr val="2268E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3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46" y="1326580"/>
            <a:ext cx="8024485" cy="7190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«ЗАЧЕМ Я ЭТО ДЕЛАЮ» 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077CF3-A5CF-46CD-98A2-283FBA0AD4F7}"/>
              </a:ext>
            </a:extLst>
          </p:cNvPr>
          <p:cNvSpPr/>
          <p:nvPr/>
        </p:nvSpPr>
        <p:spPr>
          <a:xfrm>
            <a:off x="2274331" y="2818367"/>
            <a:ext cx="879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Есть осознанная проблема: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Недостаточный уровень экологического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просвещения и  культуры в обществе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79BDB1-0D1A-4F7E-8156-ECAB3FF25C13}"/>
              </a:ext>
            </a:extLst>
          </p:cNvPr>
          <p:cNvSpPr/>
          <p:nvPr/>
        </p:nvSpPr>
        <p:spPr>
          <a:xfrm>
            <a:off x="2274331" y="3679551"/>
            <a:ext cx="9299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Решаем поставленную задачу: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Организуем выпуск экологических газет «Мир вокруг нас»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5E1C52-25AC-4612-9102-FB2EBD4E1EAC}"/>
              </a:ext>
            </a:extLst>
          </p:cNvPr>
          <p:cNvSpPr/>
          <p:nvPr/>
        </p:nvSpPr>
        <p:spPr>
          <a:xfrm>
            <a:off x="2274330" y="4594241"/>
            <a:ext cx="9197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Реализуем инициативу детей: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Вовлекаем студентов в процесс поиска, анализа и синтеза информации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46" name="Google Shape;32412;p86">
            <a:extLst>
              <a:ext uri="{FF2B5EF4-FFF2-40B4-BE49-F238E27FC236}">
                <a16:creationId xmlns:a16="http://schemas.microsoft.com/office/drawing/2014/main" id="{A9F0002F-5E88-4803-AFE3-D53F265232CC}"/>
              </a:ext>
            </a:extLst>
          </p:cNvPr>
          <p:cNvGrpSpPr/>
          <p:nvPr/>
        </p:nvGrpSpPr>
        <p:grpSpPr>
          <a:xfrm>
            <a:off x="1206218" y="3662434"/>
            <a:ext cx="680567" cy="680567"/>
            <a:chOff x="4673513" y="3789408"/>
            <a:chExt cx="297700" cy="297700"/>
          </a:xfrm>
          <a:solidFill>
            <a:srgbClr val="2268EE"/>
          </a:solidFill>
        </p:grpSpPr>
        <p:sp>
          <p:nvSpPr>
            <p:cNvPr id="47" name="Google Shape;32413;p86">
              <a:extLst>
                <a:ext uri="{FF2B5EF4-FFF2-40B4-BE49-F238E27FC236}">
                  <a16:creationId xmlns:a16="http://schemas.microsoft.com/office/drawing/2014/main" id="{919EA68B-B728-4DC1-ABC5-0B9CE1B17624}"/>
                </a:ext>
              </a:extLst>
            </p:cNvPr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414;p86">
              <a:extLst>
                <a:ext uri="{FF2B5EF4-FFF2-40B4-BE49-F238E27FC236}">
                  <a16:creationId xmlns:a16="http://schemas.microsoft.com/office/drawing/2014/main" id="{AD88C7E0-11B1-4C55-81C2-987312CC6D24}"/>
                </a:ext>
              </a:extLst>
            </p:cNvPr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415;p86">
              <a:extLst>
                <a:ext uri="{FF2B5EF4-FFF2-40B4-BE49-F238E27FC236}">
                  <a16:creationId xmlns:a16="http://schemas.microsoft.com/office/drawing/2014/main" id="{F5310C61-B470-430E-9662-DBA91B8A730E}"/>
                </a:ext>
              </a:extLst>
            </p:cNvPr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32366;p86">
            <a:extLst>
              <a:ext uri="{FF2B5EF4-FFF2-40B4-BE49-F238E27FC236}">
                <a16:creationId xmlns:a16="http://schemas.microsoft.com/office/drawing/2014/main" id="{6485ABCA-F192-4AEE-91DA-A1A33C712FA1}"/>
              </a:ext>
            </a:extLst>
          </p:cNvPr>
          <p:cNvGrpSpPr/>
          <p:nvPr/>
        </p:nvGrpSpPr>
        <p:grpSpPr>
          <a:xfrm>
            <a:off x="1240288" y="2706930"/>
            <a:ext cx="586049" cy="717794"/>
            <a:chOff x="2234888" y="3313108"/>
            <a:chExt cx="243550" cy="298300"/>
          </a:xfrm>
          <a:solidFill>
            <a:srgbClr val="2268EE"/>
          </a:solidFill>
        </p:grpSpPr>
        <p:sp>
          <p:nvSpPr>
            <p:cNvPr id="51" name="Google Shape;32367;p86">
              <a:extLst>
                <a:ext uri="{FF2B5EF4-FFF2-40B4-BE49-F238E27FC236}">
                  <a16:creationId xmlns:a16="http://schemas.microsoft.com/office/drawing/2014/main" id="{3A27D6EA-8F8A-4967-A397-F1E88C83C961}"/>
                </a:ext>
              </a:extLst>
            </p:cNvPr>
            <p:cNvSpPr/>
            <p:nvPr/>
          </p:nvSpPr>
          <p:spPr>
            <a:xfrm>
              <a:off x="2373013" y="3497083"/>
              <a:ext cx="104825" cy="114325"/>
            </a:xfrm>
            <a:custGeom>
              <a:avLst/>
              <a:gdLst/>
              <a:ahLst/>
              <a:cxnLst/>
              <a:rect l="l" t="t" r="r" b="b"/>
              <a:pathLst>
                <a:path w="4193" h="4573" extrusionOk="0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68;p86">
              <a:extLst>
                <a:ext uri="{FF2B5EF4-FFF2-40B4-BE49-F238E27FC236}">
                  <a16:creationId xmlns:a16="http://schemas.microsoft.com/office/drawing/2014/main" id="{9A909725-D51D-4131-AE5C-45745F2C1284}"/>
                </a:ext>
              </a:extLst>
            </p:cNvPr>
            <p:cNvSpPr/>
            <p:nvPr/>
          </p:nvSpPr>
          <p:spPr>
            <a:xfrm>
              <a:off x="2403388" y="3432158"/>
              <a:ext cx="29800" cy="46500"/>
            </a:xfrm>
            <a:custGeom>
              <a:avLst/>
              <a:gdLst/>
              <a:ahLst/>
              <a:cxnLst/>
              <a:rect l="l" t="t" r="r" b="b"/>
              <a:pathLst>
                <a:path w="1192" h="1860" extrusionOk="0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69;p86">
              <a:extLst>
                <a:ext uri="{FF2B5EF4-FFF2-40B4-BE49-F238E27FC236}">
                  <a16:creationId xmlns:a16="http://schemas.microsoft.com/office/drawing/2014/main" id="{873A8C61-8A33-4F1E-92C9-B96B65180CD8}"/>
                </a:ext>
              </a:extLst>
            </p:cNvPr>
            <p:cNvSpPr/>
            <p:nvPr/>
          </p:nvSpPr>
          <p:spPr>
            <a:xfrm>
              <a:off x="2367063" y="3431983"/>
              <a:ext cx="32175" cy="44275"/>
            </a:xfrm>
            <a:custGeom>
              <a:avLst/>
              <a:gdLst/>
              <a:ahLst/>
              <a:cxnLst/>
              <a:rect l="l" t="t" r="r" b="b"/>
              <a:pathLst>
                <a:path w="1287" h="1771" extrusionOk="0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70;p86">
              <a:extLst>
                <a:ext uri="{FF2B5EF4-FFF2-40B4-BE49-F238E27FC236}">
                  <a16:creationId xmlns:a16="http://schemas.microsoft.com/office/drawing/2014/main" id="{DAC116AC-4B49-4356-976E-33B4CCF0864A}"/>
                </a:ext>
              </a:extLst>
            </p:cNvPr>
            <p:cNvSpPr/>
            <p:nvPr/>
          </p:nvSpPr>
          <p:spPr>
            <a:xfrm>
              <a:off x="2448638" y="3430508"/>
              <a:ext cx="25025" cy="46350"/>
            </a:xfrm>
            <a:custGeom>
              <a:avLst/>
              <a:gdLst/>
              <a:ahLst/>
              <a:cxnLst/>
              <a:rect l="l" t="t" r="r" b="b"/>
              <a:pathLst>
                <a:path w="1001" h="1854" extrusionOk="0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71;p86">
              <a:extLst>
                <a:ext uri="{FF2B5EF4-FFF2-40B4-BE49-F238E27FC236}">
                  <a16:creationId xmlns:a16="http://schemas.microsoft.com/office/drawing/2014/main" id="{E69E5097-ABA0-4FD1-95D6-29B73B67D642}"/>
                </a:ext>
              </a:extLst>
            </p:cNvPr>
            <p:cNvSpPr/>
            <p:nvPr/>
          </p:nvSpPr>
          <p:spPr>
            <a:xfrm>
              <a:off x="2443863" y="3435158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372;p86">
              <a:extLst>
                <a:ext uri="{FF2B5EF4-FFF2-40B4-BE49-F238E27FC236}">
                  <a16:creationId xmlns:a16="http://schemas.microsoft.com/office/drawing/2014/main" id="{662490BA-A0ED-4AF8-A2D0-A98F9FD5151F}"/>
                </a:ext>
              </a:extLst>
            </p:cNvPr>
            <p:cNvSpPr/>
            <p:nvPr/>
          </p:nvSpPr>
          <p:spPr>
            <a:xfrm>
              <a:off x="2468288" y="3464333"/>
              <a:ext cx="10150" cy="10150"/>
            </a:xfrm>
            <a:custGeom>
              <a:avLst/>
              <a:gdLst/>
              <a:ahLst/>
              <a:cxnLst/>
              <a:rect l="l" t="t" r="r" b="b"/>
              <a:pathLst>
                <a:path w="406" h="406" extrusionOk="0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373;p86">
              <a:extLst>
                <a:ext uri="{FF2B5EF4-FFF2-40B4-BE49-F238E27FC236}">
                  <a16:creationId xmlns:a16="http://schemas.microsoft.com/office/drawing/2014/main" id="{71E99DE9-ECDA-458F-8731-882CFFEA4483}"/>
                </a:ext>
              </a:extLst>
            </p:cNvPr>
            <p:cNvSpPr/>
            <p:nvPr/>
          </p:nvSpPr>
          <p:spPr>
            <a:xfrm>
              <a:off x="2234888" y="3380983"/>
              <a:ext cx="107800" cy="230350"/>
            </a:xfrm>
            <a:custGeom>
              <a:avLst/>
              <a:gdLst/>
              <a:ahLst/>
              <a:cxnLst/>
              <a:rect l="l" t="t" r="r" b="b"/>
              <a:pathLst>
                <a:path w="4312" h="9214" extrusionOk="0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374;p86">
              <a:extLst>
                <a:ext uri="{FF2B5EF4-FFF2-40B4-BE49-F238E27FC236}">
                  <a16:creationId xmlns:a16="http://schemas.microsoft.com/office/drawing/2014/main" id="{63CA8A98-0FF8-408C-A541-54CCFDED869F}"/>
                </a:ext>
              </a:extLst>
            </p:cNvPr>
            <p:cNvSpPr/>
            <p:nvPr/>
          </p:nvSpPr>
          <p:spPr>
            <a:xfrm>
              <a:off x="2259913" y="3313108"/>
              <a:ext cx="58375" cy="58375"/>
            </a:xfrm>
            <a:custGeom>
              <a:avLst/>
              <a:gdLst/>
              <a:ahLst/>
              <a:cxnLst/>
              <a:rect l="l" t="t" r="r" b="b"/>
              <a:pathLst>
                <a:path w="2335" h="2335" extrusionOk="0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31741;p84">
            <a:extLst>
              <a:ext uri="{FF2B5EF4-FFF2-40B4-BE49-F238E27FC236}">
                <a16:creationId xmlns:a16="http://schemas.microsoft.com/office/drawing/2014/main" id="{33624B0C-D083-4199-84D9-8D950C2040E8}"/>
              </a:ext>
            </a:extLst>
          </p:cNvPr>
          <p:cNvGrpSpPr/>
          <p:nvPr/>
        </p:nvGrpSpPr>
        <p:grpSpPr>
          <a:xfrm>
            <a:off x="1218055" y="4546396"/>
            <a:ext cx="680566" cy="719048"/>
            <a:chOff x="4058865" y="3580756"/>
            <a:chExt cx="327175" cy="345675"/>
          </a:xfrm>
          <a:solidFill>
            <a:srgbClr val="2268EE"/>
          </a:solidFill>
        </p:grpSpPr>
        <p:sp>
          <p:nvSpPr>
            <p:cNvPr id="60" name="Google Shape;31742;p84">
              <a:extLst>
                <a:ext uri="{FF2B5EF4-FFF2-40B4-BE49-F238E27FC236}">
                  <a16:creationId xmlns:a16="http://schemas.microsoft.com/office/drawing/2014/main" id="{2713E76E-7C2A-4E86-92E0-EA3A84BAE7B7}"/>
                </a:ext>
              </a:extLst>
            </p:cNvPr>
            <p:cNvSpPr/>
            <p:nvPr/>
          </p:nvSpPr>
          <p:spPr>
            <a:xfrm>
              <a:off x="4284163" y="3726581"/>
              <a:ext cx="10050" cy="22400"/>
            </a:xfrm>
            <a:custGeom>
              <a:avLst/>
              <a:gdLst/>
              <a:ahLst/>
              <a:cxnLst/>
              <a:rect l="l" t="t" r="r" b="b"/>
              <a:pathLst>
                <a:path w="402" h="896" extrusionOk="0"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710"/>
                  </a:lnTo>
                  <a:cubicBezTo>
                    <a:pt x="1" y="803"/>
                    <a:pt x="93" y="895"/>
                    <a:pt x="217" y="895"/>
                  </a:cubicBezTo>
                  <a:cubicBezTo>
                    <a:pt x="309" y="895"/>
                    <a:pt x="402" y="803"/>
                    <a:pt x="402" y="710"/>
                  </a:cubicBezTo>
                  <a:lnTo>
                    <a:pt x="402" y="185"/>
                  </a:lnTo>
                  <a:cubicBezTo>
                    <a:pt x="402" y="93"/>
                    <a:pt x="309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743;p84">
              <a:extLst>
                <a:ext uri="{FF2B5EF4-FFF2-40B4-BE49-F238E27FC236}">
                  <a16:creationId xmlns:a16="http://schemas.microsoft.com/office/drawing/2014/main" id="{92128E6E-CCD5-40EB-A8CF-DBA0BDA61D3D}"/>
                </a:ext>
              </a:extLst>
            </p:cNvPr>
            <p:cNvSpPr/>
            <p:nvPr/>
          </p:nvSpPr>
          <p:spPr>
            <a:xfrm>
              <a:off x="4155313" y="3726581"/>
              <a:ext cx="10050" cy="22400"/>
            </a:xfrm>
            <a:custGeom>
              <a:avLst/>
              <a:gdLst/>
              <a:ahLst/>
              <a:cxnLst/>
              <a:rect l="l" t="t" r="r" b="b"/>
              <a:pathLst>
                <a:path w="402" h="896" extrusionOk="0">
                  <a:moveTo>
                    <a:pt x="217" y="0"/>
                  </a:moveTo>
                  <a:cubicBezTo>
                    <a:pt x="93" y="0"/>
                    <a:pt x="1" y="93"/>
                    <a:pt x="1" y="185"/>
                  </a:cubicBezTo>
                  <a:lnTo>
                    <a:pt x="1" y="710"/>
                  </a:lnTo>
                  <a:cubicBezTo>
                    <a:pt x="1" y="803"/>
                    <a:pt x="93" y="895"/>
                    <a:pt x="217" y="895"/>
                  </a:cubicBezTo>
                  <a:cubicBezTo>
                    <a:pt x="309" y="895"/>
                    <a:pt x="402" y="803"/>
                    <a:pt x="402" y="710"/>
                  </a:cubicBezTo>
                  <a:lnTo>
                    <a:pt x="402" y="185"/>
                  </a:lnTo>
                  <a:cubicBezTo>
                    <a:pt x="402" y="93"/>
                    <a:pt x="309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744;p84">
              <a:extLst>
                <a:ext uri="{FF2B5EF4-FFF2-40B4-BE49-F238E27FC236}">
                  <a16:creationId xmlns:a16="http://schemas.microsoft.com/office/drawing/2014/main" id="{5D293893-1534-4EC9-86C4-BA72B75BF53F}"/>
                </a:ext>
              </a:extLst>
            </p:cNvPr>
            <p:cNvSpPr/>
            <p:nvPr/>
          </p:nvSpPr>
          <p:spPr>
            <a:xfrm>
              <a:off x="4206463" y="3757806"/>
              <a:ext cx="35300" cy="15275"/>
            </a:xfrm>
            <a:custGeom>
              <a:avLst/>
              <a:gdLst/>
              <a:ahLst/>
              <a:cxnLst/>
              <a:rect l="l" t="t" r="r" b="b"/>
              <a:pathLst>
                <a:path w="1412" h="611" extrusionOk="0">
                  <a:moveTo>
                    <a:pt x="272" y="0"/>
                  </a:moveTo>
                  <a:cubicBezTo>
                    <a:pt x="125" y="0"/>
                    <a:pt x="0" y="195"/>
                    <a:pt x="115" y="356"/>
                  </a:cubicBezTo>
                  <a:cubicBezTo>
                    <a:pt x="285" y="526"/>
                    <a:pt x="508" y="611"/>
                    <a:pt x="732" y="611"/>
                  </a:cubicBezTo>
                  <a:cubicBezTo>
                    <a:pt x="956" y="611"/>
                    <a:pt x="1180" y="526"/>
                    <a:pt x="1349" y="356"/>
                  </a:cubicBezTo>
                  <a:cubicBezTo>
                    <a:pt x="1411" y="264"/>
                    <a:pt x="1411" y="140"/>
                    <a:pt x="1319" y="48"/>
                  </a:cubicBezTo>
                  <a:lnTo>
                    <a:pt x="1319" y="78"/>
                  </a:lnTo>
                  <a:cubicBezTo>
                    <a:pt x="1288" y="32"/>
                    <a:pt x="1241" y="9"/>
                    <a:pt x="1191" y="9"/>
                  </a:cubicBezTo>
                  <a:cubicBezTo>
                    <a:pt x="1141" y="9"/>
                    <a:pt x="1087" y="32"/>
                    <a:pt x="1041" y="78"/>
                  </a:cubicBezTo>
                  <a:cubicBezTo>
                    <a:pt x="964" y="171"/>
                    <a:pt x="856" y="217"/>
                    <a:pt x="744" y="217"/>
                  </a:cubicBezTo>
                  <a:cubicBezTo>
                    <a:pt x="632" y="217"/>
                    <a:pt x="516" y="171"/>
                    <a:pt x="424" y="78"/>
                  </a:cubicBezTo>
                  <a:cubicBezTo>
                    <a:pt x="376" y="23"/>
                    <a:pt x="323" y="0"/>
                    <a:pt x="2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745;p84">
              <a:extLst>
                <a:ext uri="{FF2B5EF4-FFF2-40B4-BE49-F238E27FC236}">
                  <a16:creationId xmlns:a16="http://schemas.microsoft.com/office/drawing/2014/main" id="{18BDBC46-C907-432E-BF59-FACBBE85AC50}"/>
                </a:ext>
              </a:extLst>
            </p:cNvPr>
            <p:cNvSpPr/>
            <p:nvPr/>
          </p:nvSpPr>
          <p:spPr>
            <a:xfrm>
              <a:off x="4058865" y="3580756"/>
              <a:ext cx="327175" cy="345675"/>
            </a:xfrm>
            <a:custGeom>
              <a:avLst/>
              <a:gdLst/>
              <a:ahLst/>
              <a:cxnLst/>
              <a:rect l="l" t="t" r="r" b="b"/>
              <a:pathLst>
                <a:path w="13087" h="13827" extrusionOk="0">
                  <a:moveTo>
                    <a:pt x="7635" y="2169"/>
                  </a:moveTo>
                  <a:cubicBezTo>
                    <a:pt x="7725" y="2169"/>
                    <a:pt x="7815" y="2209"/>
                    <a:pt x="7871" y="2284"/>
                  </a:cubicBezTo>
                  <a:cubicBezTo>
                    <a:pt x="8550" y="3056"/>
                    <a:pt x="9383" y="3704"/>
                    <a:pt x="10340" y="4136"/>
                  </a:cubicBezTo>
                  <a:lnTo>
                    <a:pt x="3704" y="4136"/>
                  </a:lnTo>
                  <a:cubicBezTo>
                    <a:pt x="5062" y="3673"/>
                    <a:pt x="6328" y="3056"/>
                    <a:pt x="7469" y="2223"/>
                  </a:cubicBezTo>
                  <a:cubicBezTo>
                    <a:pt x="7518" y="2186"/>
                    <a:pt x="7576" y="2169"/>
                    <a:pt x="7635" y="2169"/>
                  </a:cubicBezTo>
                  <a:close/>
                  <a:moveTo>
                    <a:pt x="6636" y="433"/>
                  </a:moveTo>
                  <a:cubicBezTo>
                    <a:pt x="9213" y="433"/>
                    <a:pt x="11428" y="2155"/>
                    <a:pt x="12097" y="4624"/>
                  </a:cubicBezTo>
                  <a:lnTo>
                    <a:pt x="12097" y="4624"/>
                  </a:lnTo>
                  <a:cubicBezTo>
                    <a:pt x="12032" y="4436"/>
                    <a:pt x="11886" y="4281"/>
                    <a:pt x="11698" y="4198"/>
                  </a:cubicBezTo>
                  <a:cubicBezTo>
                    <a:pt x="11605" y="4167"/>
                    <a:pt x="11512" y="4136"/>
                    <a:pt x="11389" y="4136"/>
                  </a:cubicBezTo>
                  <a:cubicBezTo>
                    <a:pt x="10154" y="3735"/>
                    <a:pt x="9043" y="3025"/>
                    <a:pt x="8179" y="2037"/>
                  </a:cubicBezTo>
                  <a:cubicBezTo>
                    <a:pt x="8033" y="1873"/>
                    <a:pt x="7832" y="1784"/>
                    <a:pt x="7629" y="1784"/>
                  </a:cubicBezTo>
                  <a:cubicBezTo>
                    <a:pt x="7489" y="1784"/>
                    <a:pt x="7348" y="1826"/>
                    <a:pt x="7223" y="1914"/>
                  </a:cubicBezTo>
                  <a:cubicBezTo>
                    <a:pt x="6420" y="2500"/>
                    <a:pt x="4291" y="3858"/>
                    <a:pt x="1914" y="4136"/>
                  </a:cubicBezTo>
                  <a:lnTo>
                    <a:pt x="1853" y="4136"/>
                  </a:lnTo>
                  <a:cubicBezTo>
                    <a:pt x="1544" y="4136"/>
                    <a:pt x="1266" y="4352"/>
                    <a:pt x="1174" y="4661"/>
                  </a:cubicBezTo>
                  <a:cubicBezTo>
                    <a:pt x="1143" y="4753"/>
                    <a:pt x="1143" y="4877"/>
                    <a:pt x="1143" y="5000"/>
                  </a:cubicBezTo>
                  <a:lnTo>
                    <a:pt x="1081" y="5031"/>
                  </a:lnTo>
                  <a:cubicBezTo>
                    <a:pt x="1606" y="2346"/>
                    <a:pt x="3920" y="433"/>
                    <a:pt x="6636" y="433"/>
                  </a:cubicBezTo>
                  <a:close/>
                  <a:moveTo>
                    <a:pt x="12122" y="4722"/>
                  </a:moveTo>
                  <a:lnTo>
                    <a:pt x="12122" y="4722"/>
                  </a:lnTo>
                  <a:cubicBezTo>
                    <a:pt x="12148" y="4824"/>
                    <a:pt x="12171" y="4927"/>
                    <a:pt x="12191" y="5031"/>
                  </a:cubicBezTo>
                  <a:lnTo>
                    <a:pt x="12130" y="5000"/>
                  </a:lnTo>
                  <a:lnTo>
                    <a:pt x="12130" y="4907"/>
                  </a:lnTo>
                  <a:cubicBezTo>
                    <a:pt x="12136" y="4844"/>
                    <a:pt x="12133" y="4782"/>
                    <a:pt x="12122" y="4722"/>
                  </a:cubicBezTo>
                  <a:close/>
                  <a:moveTo>
                    <a:pt x="12099" y="5401"/>
                  </a:moveTo>
                  <a:cubicBezTo>
                    <a:pt x="12839" y="5772"/>
                    <a:pt x="12839" y="6821"/>
                    <a:pt x="12099" y="7160"/>
                  </a:cubicBezTo>
                  <a:lnTo>
                    <a:pt x="12130" y="7191"/>
                  </a:lnTo>
                  <a:cubicBezTo>
                    <a:pt x="12006" y="7253"/>
                    <a:pt x="11852" y="7284"/>
                    <a:pt x="11728" y="7284"/>
                  </a:cubicBezTo>
                  <a:cubicBezTo>
                    <a:pt x="11759" y="7130"/>
                    <a:pt x="11790" y="6975"/>
                    <a:pt x="11821" y="6821"/>
                  </a:cubicBezTo>
                  <a:cubicBezTo>
                    <a:pt x="11852" y="6636"/>
                    <a:pt x="11852" y="6420"/>
                    <a:pt x="11883" y="6235"/>
                  </a:cubicBezTo>
                  <a:cubicBezTo>
                    <a:pt x="11975" y="5957"/>
                    <a:pt x="12037" y="5710"/>
                    <a:pt x="12068" y="5432"/>
                  </a:cubicBezTo>
                  <a:lnTo>
                    <a:pt x="12068" y="5401"/>
                  </a:lnTo>
                  <a:close/>
                  <a:moveTo>
                    <a:pt x="1205" y="5432"/>
                  </a:moveTo>
                  <a:cubicBezTo>
                    <a:pt x="1235" y="5710"/>
                    <a:pt x="1297" y="5957"/>
                    <a:pt x="1390" y="6204"/>
                  </a:cubicBezTo>
                  <a:lnTo>
                    <a:pt x="1421" y="6265"/>
                  </a:lnTo>
                  <a:lnTo>
                    <a:pt x="1421" y="6358"/>
                  </a:lnTo>
                  <a:cubicBezTo>
                    <a:pt x="1421" y="6512"/>
                    <a:pt x="1421" y="6667"/>
                    <a:pt x="1451" y="6790"/>
                  </a:cubicBezTo>
                  <a:cubicBezTo>
                    <a:pt x="1482" y="6975"/>
                    <a:pt x="1513" y="7130"/>
                    <a:pt x="1544" y="7315"/>
                  </a:cubicBezTo>
                  <a:cubicBezTo>
                    <a:pt x="1421" y="7315"/>
                    <a:pt x="1266" y="7284"/>
                    <a:pt x="1174" y="7222"/>
                  </a:cubicBezTo>
                  <a:cubicBezTo>
                    <a:pt x="834" y="7037"/>
                    <a:pt x="618" y="6697"/>
                    <a:pt x="618" y="6327"/>
                  </a:cubicBezTo>
                  <a:lnTo>
                    <a:pt x="618" y="6296"/>
                  </a:lnTo>
                  <a:cubicBezTo>
                    <a:pt x="618" y="6018"/>
                    <a:pt x="742" y="5741"/>
                    <a:pt x="958" y="5556"/>
                  </a:cubicBezTo>
                  <a:cubicBezTo>
                    <a:pt x="1019" y="5494"/>
                    <a:pt x="1112" y="5463"/>
                    <a:pt x="1174" y="5432"/>
                  </a:cubicBezTo>
                  <a:close/>
                  <a:moveTo>
                    <a:pt x="11420" y="4537"/>
                  </a:moveTo>
                  <a:cubicBezTo>
                    <a:pt x="11605" y="4537"/>
                    <a:pt x="11759" y="4722"/>
                    <a:pt x="11728" y="4877"/>
                  </a:cubicBezTo>
                  <a:lnTo>
                    <a:pt x="11728" y="5062"/>
                  </a:lnTo>
                  <a:lnTo>
                    <a:pt x="3396" y="5062"/>
                  </a:lnTo>
                  <a:cubicBezTo>
                    <a:pt x="3272" y="5062"/>
                    <a:pt x="3180" y="5154"/>
                    <a:pt x="3211" y="5278"/>
                  </a:cubicBezTo>
                  <a:cubicBezTo>
                    <a:pt x="3211" y="5401"/>
                    <a:pt x="3272" y="5494"/>
                    <a:pt x="3396" y="5494"/>
                  </a:cubicBezTo>
                  <a:lnTo>
                    <a:pt x="11667" y="5494"/>
                  </a:lnTo>
                  <a:cubicBezTo>
                    <a:pt x="11636" y="5586"/>
                    <a:pt x="11605" y="5710"/>
                    <a:pt x="11574" y="5802"/>
                  </a:cubicBezTo>
                  <a:cubicBezTo>
                    <a:pt x="11543" y="5926"/>
                    <a:pt x="11512" y="6049"/>
                    <a:pt x="11451" y="6173"/>
                  </a:cubicBezTo>
                  <a:cubicBezTo>
                    <a:pt x="11296" y="6667"/>
                    <a:pt x="10957" y="7068"/>
                    <a:pt x="10494" y="7346"/>
                  </a:cubicBezTo>
                  <a:cubicBezTo>
                    <a:pt x="10206" y="7496"/>
                    <a:pt x="9888" y="7570"/>
                    <a:pt x="9568" y="7570"/>
                  </a:cubicBezTo>
                  <a:cubicBezTo>
                    <a:pt x="9099" y="7570"/>
                    <a:pt x="8626" y="7411"/>
                    <a:pt x="8241" y="7099"/>
                  </a:cubicBezTo>
                  <a:cubicBezTo>
                    <a:pt x="7778" y="6667"/>
                    <a:pt x="7346" y="6111"/>
                    <a:pt x="6636" y="6111"/>
                  </a:cubicBezTo>
                  <a:cubicBezTo>
                    <a:pt x="5957" y="6111"/>
                    <a:pt x="5525" y="6667"/>
                    <a:pt x="5031" y="7099"/>
                  </a:cubicBezTo>
                  <a:cubicBezTo>
                    <a:pt x="4667" y="7411"/>
                    <a:pt x="4205" y="7567"/>
                    <a:pt x="3738" y="7567"/>
                  </a:cubicBezTo>
                  <a:cubicBezTo>
                    <a:pt x="3375" y="7567"/>
                    <a:pt x="3010" y="7473"/>
                    <a:pt x="2686" y="7284"/>
                  </a:cubicBezTo>
                  <a:cubicBezTo>
                    <a:pt x="2192" y="6913"/>
                    <a:pt x="1822" y="6389"/>
                    <a:pt x="1698" y="5802"/>
                  </a:cubicBezTo>
                  <a:cubicBezTo>
                    <a:pt x="1667" y="5710"/>
                    <a:pt x="1637" y="5586"/>
                    <a:pt x="1637" y="5463"/>
                  </a:cubicBezTo>
                  <a:lnTo>
                    <a:pt x="2624" y="5463"/>
                  </a:lnTo>
                  <a:cubicBezTo>
                    <a:pt x="2717" y="5463"/>
                    <a:pt x="2809" y="5370"/>
                    <a:pt x="2809" y="5278"/>
                  </a:cubicBezTo>
                  <a:cubicBezTo>
                    <a:pt x="2809" y="5154"/>
                    <a:pt x="2717" y="5062"/>
                    <a:pt x="2624" y="5062"/>
                  </a:cubicBezTo>
                  <a:lnTo>
                    <a:pt x="1575" y="5062"/>
                  </a:lnTo>
                  <a:cubicBezTo>
                    <a:pt x="1575" y="5000"/>
                    <a:pt x="1575" y="4938"/>
                    <a:pt x="1544" y="4877"/>
                  </a:cubicBezTo>
                  <a:cubicBezTo>
                    <a:pt x="1544" y="4691"/>
                    <a:pt x="1667" y="4537"/>
                    <a:pt x="1853" y="4537"/>
                  </a:cubicBezTo>
                  <a:close/>
                  <a:moveTo>
                    <a:pt x="5926" y="11234"/>
                  </a:moveTo>
                  <a:lnTo>
                    <a:pt x="6173" y="11265"/>
                  </a:lnTo>
                  <a:lnTo>
                    <a:pt x="6173" y="11296"/>
                  </a:lnTo>
                  <a:lnTo>
                    <a:pt x="6914" y="11296"/>
                  </a:lnTo>
                  <a:cubicBezTo>
                    <a:pt x="7068" y="11296"/>
                    <a:pt x="7223" y="11265"/>
                    <a:pt x="7377" y="11234"/>
                  </a:cubicBezTo>
                  <a:lnTo>
                    <a:pt x="7377" y="11234"/>
                  </a:lnTo>
                  <a:cubicBezTo>
                    <a:pt x="7331" y="11666"/>
                    <a:pt x="6991" y="11882"/>
                    <a:pt x="6652" y="11882"/>
                  </a:cubicBezTo>
                  <a:cubicBezTo>
                    <a:pt x="6312" y="11882"/>
                    <a:pt x="5973" y="11666"/>
                    <a:pt x="5926" y="11234"/>
                  </a:cubicBezTo>
                  <a:close/>
                  <a:moveTo>
                    <a:pt x="1297" y="7654"/>
                  </a:moveTo>
                  <a:cubicBezTo>
                    <a:pt x="1390" y="7685"/>
                    <a:pt x="1513" y="7685"/>
                    <a:pt x="1606" y="7685"/>
                  </a:cubicBezTo>
                  <a:lnTo>
                    <a:pt x="1667" y="7685"/>
                  </a:lnTo>
                  <a:cubicBezTo>
                    <a:pt x="2130" y="9074"/>
                    <a:pt x="3149" y="10216"/>
                    <a:pt x="4476" y="10833"/>
                  </a:cubicBezTo>
                  <a:cubicBezTo>
                    <a:pt x="3982" y="11388"/>
                    <a:pt x="3612" y="12067"/>
                    <a:pt x="3457" y="12777"/>
                  </a:cubicBezTo>
                  <a:cubicBezTo>
                    <a:pt x="3087" y="12561"/>
                    <a:pt x="2840" y="12160"/>
                    <a:pt x="2840" y="11728"/>
                  </a:cubicBezTo>
                  <a:lnTo>
                    <a:pt x="2840" y="11759"/>
                  </a:lnTo>
                  <a:cubicBezTo>
                    <a:pt x="2840" y="11450"/>
                    <a:pt x="2717" y="11172"/>
                    <a:pt x="2501" y="10956"/>
                  </a:cubicBezTo>
                  <a:cubicBezTo>
                    <a:pt x="2223" y="10709"/>
                    <a:pt x="2007" y="10432"/>
                    <a:pt x="1822" y="10123"/>
                  </a:cubicBezTo>
                  <a:cubicBezTo>
                    <a:pt x="1421" y="9352"/>
                    <a:pt x="1205" y="8518"/>
                    <a:pt x="1235" y="7654"/>
                  </a:cubicBezTo>
                  <a:close/>
                  <a:moveTo>
                    <a:pt x="6636" y="6512"/>
                  </a:moveTo>
                  <a:cubicBezTo>
                    <a:pt x="7037" y="6574"/>
                    <a:pt x="7408" y="6790"/>
                    <a:pt x="7655" y="7099"/>
                  </a:cubicBezTo>
                  <a:cubicBezTo>
                    <a:pt x="8087" y="7562"/>
                    <a:pt x="8642" y="7870"/>
                    <a:pt x="9229" y="7994"/>
                  </a:cubicBezTo>
                  <a:cubicBezTo>
                    <a:pt x="9310" y="8001"/>
                    <a:pt x="9392" y="8005"/>
                    <a:pt x="9473" y="8005"/>
                  </a:cubicBezTo>
                  <a:cubicBezTo>
                    <a:pt x="10038" y="8005"/>
                    <a:pt x="10587" y="7820"/>
                    <a:pt x="11019" y="7469"/>
                  </a:cubicBezTo>
                  <a:cubicBezTo>
                    <a:pt x="11142" y="7376"/>
                    <a:pt x="11266" y="7284"/>
                    <a:pt x="11358" y="7160"/>
                  </a:cubicBezTo>
                  <a:lnTo>
                    <a:pt x="11358" y="7160"/>
                  </a:lnTo>
                  <a:cubicBezTo>
                    <a:pt x="11358" y="7222"/>
                    <a:pt x="11327" y="7284"/>
                    <a:pt x="11296" y="7346"/>
                  </a:cubicBezTo>
                  <a:cubicBezTo>
                    <a:pt x="11111" y="8117"/>
                    <a:pt x="10710" y="8827"/>
                    <a:pt x="10154" y="9413"/>
                  </a:cubicBezTo>
                  <a:cubicBezTo>
                    <a:pt x="10062" y="9475"/>
                    <a:pt x="10062" y="9598"/>
                    <a:pt x="10154" y="9691"/>
                  </a:cubicBezTo>
                  <a:cubicBezTo>
                    <a:pt x="10201" y="9722"/>
                    <a:pt x="10255" y="9737"/>
                    <a:pt x="10305" y="9737"/>
                  </a:cubicBezTo>
                  <a:cubicBezTo>
                    <a:pt x="10355" y="9737"/>
                    <a:pt x="10401" y="9722"/>
                    <a:pt x="10432" y="9691"/>
                  </a:cubicBezTo>
                  <a:cubicBezTo>
                    <a:pt x="10803" y="9290"/>
                    <a:pt x="11111" y="8858"/>
                    <a:pt x="11327" y="8364"/>
                  </a:cubicBezTo>
                  <a:cubicBezTo>
                    <a:pt x="11389" y="8271"/>
                    <a:pt x="11451" y="8148"/>
                    <a:pt x="11482" y="8025"/>
                  </a:cubicBezTo>
                  <a:cubicBezTo>
                    <a:pt x="11543" y="7932"/>
                    <a:pt x="11574" y="7808"/>
                    <a:pt x="11605" y="7716"/>
                  </a:cubicBezTo>
                  <a:lnTo>
                    <a:pt x="11667" y="7716"/>
                  </a:lnTo>
                  <a:cubicBezTo>
                    <a:pt x="11759" y="7716"/>
                    <a:pt x="11883" y="7685"/>
                    <a:pt x="11975" y="7654"/>
                  </a:cubicBezTo>
                  <a:lnTo>
                    <a:pt x="12006" y="7654"/>
                  </a:lnTo>
                  <a:cubicBezTo>
                    <a:pt x="12068" y="8518"/>
                    <a:pt x="11852" y="9382"/>
                    <a:pt x="11451" y="10123"/>
                  </a:cubicBezTo>
                  <a:cubicBezTo>
                    <a:pt x="11266" y="10432"/>
                    <a:pt x="11049" y="10709"/>
                    <a:pt x="10772" y="10956"/>
                  </a:cubicBezTo>
                  <a:cubicBezTo>
                    <a:pt x="10556" y="11172"/>
                    <a:pt x="10432" y="11450"/>
                    <a:pt x="10432" y="11759"/>
                  </a:cubicBezTo>
                  <a:cubicBezTo>
                    <a:pt x="10432" y="12191"/>
                    <a:pt x="10216" y="12592"/>
                    <a:pt x="9815" y="12808"/>
                  </a:cubicBezTo>
                  <a:cubicBezTo>
                    <a:pt x="9630" y="12067"/>
                    <a:pt x="9290" y="11419"/>
                    <a:pt x="8797" y="10864"/>
                  </a:cubicBezTo>
                  <a:cubicBezTo>
                    <a:pt x="9105" y="10709"/>
                    <a:pt x="9414" y="10524"/>
                    <a:pt x="9722" y="10339"/>
                  </a:cubicBezTo>
                  <a:lnTo>
                    <a:pt x="9846" y="10247"/>
                  </a:lnTo>
                  <a:cubicBezTo>
                    <a:pt x="10021" y="10096"/>
                    <a:pt x="9892" y="9865"/>
                    <a:pt x="9722" y="9865"/>
                  </a:cubicBezTo>
                  <a:cubicBezTo>
                    <a:pt x="9682" y="9865"/>
                    <a:pt x="9640" y="9878"/>
                    <a:pt x="9599" y="9907"/>
                  </a:cubicBezTo>
                  <a:cubicBezTo>
                    <a:pt x="9229" y="10216"/>
                    <a:pt x="8797" y="10432"/>
                    <a:pt x="8364" y="10617"/>
                  </a:cubicBezTo>
                  <a:cubicBezTo>
                    <a:pt x="7826" y="10819"/>
                    <a:pt x="7260" y="10920"/>
                    <a:pt x="6691" y="10920"/>
                  </a:cubicBezTo>
                  <a:cubicBezTo>
                    <a:pt x="6217" y="10920"/>
                    <a:pt x="5741" y="10850"/>
                    <a:pt x="5278" y="10709"/>
                  </a:cubicBezTo>
                  <a:cubicBezTo>
                    <a:pt x="3704" y="10247"/>
                    <a:pt x="2470" y="9012"/>
                    <a:pt x="2007" y="7438"/>
                  </a:cubicBezTo>
                  <a:cubicBezTo>
                    <a:pt x="1976" y="7346"/>
                    <a:pt x="1945" y="7253"/>
                    <a:pt x="1945" y="7191"/>
                  </a:cubicBezTo>
                  <a:lnTo>
                    <a:pt x="1945" y="7191"/>
                  </a:lnTo>
                  <a:cubicBezTo>
                    <a:pt x="2254" y="7531"/>
                    <a:pt x="2655" y="7808"/>
                    <a:pt x="3087" y="7932"/>
                  </a:cubicBezTo>
                  <a:cubicBezTo>
                    <a:pt x="3303" y="7978"/>
                    <a:pt x="3519" y="8001"/>
                    <a:pt x="3731" y="8001"/>
                  </a:cubicBezTo>
                  <a:cubicBezTo>
                    <a:pt x="3944" y="8001"/>
                    <a:pt x="4152" y="7978"/>
                    <a:pt x="4352" y="7932"/>
                  </a:cubicBezTo>
                  <a:cubicBezTo>
                    <a:pt x="4846" y="7778"/>
                    <a:pt x="5278" y="7500"/>
                    <a:pt x="5618" y="7099"/>
                  </a:cubicBezTo>
                  <a:cubicBezTo>
                    <a:pt x="5865" y="6790"/>
                    <a:pt x="6235" y="6574"/>
                    <a:pt x="6636" y="6512"/>
                  </a:cubicBezTo>
                  <a:close/>
                  <a:moveTo>
                    <a:pt x="4877" y="11018"/>
                  </a:moveTo>
                  <a:cubicBezTo>
                    <a:pt x="5001" y="11049"/>
                    <a:pt x="5093" y="11080"/>
                    <a:pt x="5217" y="11111"/>
                  </a:cubicBezTo>
                  <a:lnTo>
                    <a:pt x="5217" y="13394"/>
                  </a:lnTo>
                  <a:lnTo>
                    <a:pt x="4692" y="13394"/>
                  </a:lnTo>
                  <a:lnTo>
                    <a:pt x="4692" y="12623"/>
                  </a:lnTo>
                  <a:cubicBezTo>
                    <a:pt x="4661" y="12530"/>
                    <a:pt x="4576" y="12484"/>
                    <a:pt x="4491" y="12484"/>
                  </a:cubicBezTo>
                  <a:cubicBezTo>
                    <a:pt x="4406" y="12484"/>
                    <a:pt x="4322" y="12530"/>
                    <a:pt x="4291" y="12623"/>
                  </a:cubicBezTo>
                  <a:lnTo>
                    <a:pt x="4291" y="13394"/>
                  </a:lnTo>
                  <a:lnTo>
                    <a:pt x="3766" y="13394"/>
                  </a:lnTo>
                  <a:cubicBezTo>
                    <a:pt x="3859" y="12499"/>
                    <a:pt x="4260" y="11666"/>
                    <a:pt x="4877" y="11018"/>
                  </a:cubicBezTo>
                  <a:close/>
                  <a:moveTo>
                    <a:pt x="5618" y="11543"/>
                  </a:moveTo>
                  <a:cubicBezTo>
                    <a:pt x="5834" y="11913"/>
                    <a:pt x="6173" y="12191"/>
                    <a:pt x="6605" y="12314"/>
                  </a:cubicBezTo>
                  <a:lnTo>
                    <a:pt x="6667" y="12314"/>
                  </a:lnTo>
                  <a:cubicBezTo>
                    <a:pt x="7068" y="12191"/>
                    <a:pt x="7439" y="11913"/>
                    <a:pt x="7655" y="11574"/>
                  </a:cubicBezTo>
                  <a:lnTo>
                    <a:pt x="7655" y="13394"/>
                  </a:lnTo>
                  <a:lnTo>
                    <a:pt x="5618" y="13394"/>
                  </a:lnTo>
                  <a:lnTo>
                    <a:pt x="5618" y="11543"/>
                  </a:lnTo>
                  <a:close/>
                  <a:moveTo>
                    <a:pt x="8395" y="11018"/>
                  </a:moveTo>
                  <a:lnTo>
                    <a:pt x="8395" y="11049"/>
                  </a:lnTo>
                  <a:cubicBezTo>
                    <a:pt x="8920" y="11574"/>
                    <a:pt x="9259" y="12222"/>
                    <a:pt x="9445" y="12932"/>
                  </a:cubicBezTo>
                  <a:cubicBezTo>
                    <a:pt x="9445" y="12962"/>
                    <a:pt x="9445" y="12993"/>
                    <a:pt x="9445" y="13024"/>
                  </a:cubicBezTo>
                  <a:cubicBezTo>
                    <a:pt x="9460" y="13040"/>
                    <a:pt x="9460" y="13040"/>
                    <a:pt x="9456" y="13040"/>
                  </a:cubicBezTo>
                  <a:cubicBezTo>
                    <a:pt x="9452" y="13040"/>
                    <a:pt x="9445" y="13040"/>
                    <a:pt x="9445" y="13055"/>
                  </a:cubicBezTo>
                  <a:cubicBezTo>
                    <a:pt x="9445" y="13178"/>
                    <a:pt x="9476" y="13271"/>
                    <a:pt x="9506" y="13394"/>
                  </a:cubicBezTo>
                  <a:lnTo>
                    <a:pt x="8982" y="13394"/>
                  </a:lnTo>
                  <a:lnTo>
                    <a:pt x="8982" y="12623"/>
                  </a:lnTo>
                  <a:cubicBezTo>
                    <a:pt x="8982" y="12530"/>
                    <a:pt x="8889" y="12438"/>
                    <a:pt x="8766" y="12438"/>
                  </a:cubicBezTo>
                  <a:cubicBezTo>
                    <a:pt x="8673" y="12438"/>
                    <a:pt x="8581" y="12530"/>
                    <a:pt x="8581" y="12623"/>
                  </a:cubicBezTo>
                  <a:lnTo>
                    <a:pt x="8581" y="13394"/>
                  </a:lnTo>
                  <a:lnTo>
                    <a:pt x="8056" y="13394"/>
                  </a:lnTo>
                  <a:lnTo>
                    <a:pt x="8056" y="11111"/>
                  </a:lnTo>
                  <a:cubicBezTo>
                    <a:pt x="8148" y="11111"/>
                    <a:pt x="8272" y="11049"/>
                    <a:pt x="8395" y="11018"/>
                  </a:cubicBezTo>
                  <a:close/>
                  <a:moveTo>
                    <a:pt x="6636" y="0"/>
                  </a:moveTo>
                  <a:cubicBezTo>
                    <a:pt x="3581" y="0"/>
                    <a:pt x="989" y="2284"/>
                    <a:pt x="618" y="5340"/>
                  </a:cubicBezTo>
                  <a:cubicBezTo>
                    <a:pt x="1" y="5957"/>
                    <a:pt x="94" y="7006"/>
                    <a:pt x="865" y="7469"/>
                  </a:cubicBezTo>
                  <a:cubicBezTo>
                    <a:pt x="772" y="8457"/>
                    <a:pt x="1019" y="9444"/>
                    <a:pt x="1482" y="10339"/>
                  </a:cubicBezTo>
                  <a:cubicBezTo>
                    <a:pt x="1698" y="10679"/>
                    <a:pt x="1945" y="11018"/>
                    <a:pt x="2254" y="11265"/>
                  </a:cubicBezTo>
                  <a:cubicBezTo>
                    <a:pt x="2377" y="11419"/>
                    <a:pt x="2439" y="11604"/>
                    <a:pt x="2439" y="11790"/>
                  </a:cubicBezTo>
                  <a:cubicBezTo>
                    <a:pt x="2470" y="12253"/>
                    <a:pt x="2562" y="12715"/>
                    <a:pt x="3365" y="13240"/>
                  </a:cubicBezTo>
                  <a:cubicBezTo>
                    <a:pt x="3365" y="13364"/>
                    <a:pt x="3365" y="13487"/>
                    <a:pt x="3365" y="13610"/>
                  </a:cubicBezTo>
                  <a:cubicBezTo>
                    <a:pt x="3365" y="13734"/>
                    <a:pt x="3457" y="13826"/>
                    <a:pt x="3550" y="13826"/>
                  </a:cubicBezTo>
                  <a:lnTo>
                    <a:pt x="9722" y="13826"/>
                  </a:lnTo>
                  <a:cubicBezTo>
                    <a:pt x="9815" y="13826"/>
                    <a:pt x="9908" y="13734"/>
                    <a:pt x="9908" y="13610"/>
                  </a:cubicBezTo>
                  <a:cubicBezTo>
                    <a:pt x="9908" y="13487"/>
                    <a:pt x="9908" y="13364"/>
                    <a:pt x="9908" y="13240"/>
                  </a:cubicBezTo>
                  <a:cubicBezTo>
                    <a:pt x="10710" y="12715"/>
                    <a:pt x="10803" y="12283"/>
                    <a:pt x="10864" y="11790"/>
                  </a:cubicBezTo>
                  <a:cubicBezTo>
                    <a:pt x="10864" y="11604"/>
                    <a:pt x="10926" y="11419"/>
                    <a:pt x="11019" y="11265"/>
                  </a:cubicBezTo>
                  <a:cubicBezTo>
                    <a:pt x="11327" y="11018"/>
                    <a:pt x="11605" y="10709"/>
                    <a:pt x="11790" y="10339"/>
                  </a:cubicBezTo>
                  <a:cubicBezTo>
                    <a:pt x="12284" y="9475"/>
                    <a:pt x="12500" y="8487"/>
                    <a:pt x="12438" y="7500"/>
                  </a:cubicBezTo>
                  <a:cubicBezTo>
                    <a:pt x="12839" y="7222"/>
                    <a:pt x="13055" y="6790"/>
                    <a:pt x="13086" y="6327"/>
                  </a:cubicBezTo>
                  <a:lnTo>
                    <a:pt x="13055" y="6296"/>
                  </a:lnTo>
                  <a:cubicBezTo>
                    <a:pt x="13055" y="5926"/>
                    <a:pt x="12901" y="5586"/>
                    <a:pt x="12654" y="5340"/>
                  </a:cubicBezTo>
                  <a:cubicBezTo>
                    <a:pt x="12284" y="2284"/>
                    <a:pt x="9692" y="0"/>
                    <a:pt x="6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136222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522" y="1177976"/>
            <a:ext cx="7533242" cy="6265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«ЧТО Я ДЕЛАЮ» 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6077CF3-A5CF-46CD-98A2-283FBA0AD4F7}"/>
              </a:ext>
            </a:extLst>
          </p:cNvPr>
          <p:cNvSpPr/>
          <p:nvPr/>
        </p:nvSpPr>
        <p:spPr>
          <a:xfrm>
            <a:off x="2228869" y="2503199"/>
            <a:ext cx="7951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Этапы реализации: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2019-2024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79BDB1-0D1A-4F7E-8156-ECAB3FF25C13}"/>
              </a:ext>
            </a:extLst>
          </p:cNvPr>
          <p:cNvSpPr/>
          <p:nvPr/>
        </p:nvSpPr>
        <p:spPr>
          <a:xfrm>
            <a:off x="2231636" y="3531922"/>
            <a:ext cx="86856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Было/стало: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 кружковой работы, выпуск экологической газеты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05E1C52-25AC-4612-9102-FB2EBD4E1EAC}"/>
              </a:ext>
            </a:extLst>
          </p:cNvPr>
          <p:cNvSpPr/>
          <p:nvPr/>
        </p:nvSpPr>
        <p:spPr>
          <a:xfrm>
            <a:off x="2228868" y="4520512"/>
            <a:ext cx="89560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Мероприятия/дорожная карта: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фотовыставки, участие в экологических мероприятиях разного уровня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0575DE-88E6-4830-A4FD-69520CC05A3B}"/>
              </a:ext>
            </a:extLst>
          </p:cNvPr>
          <p:cNvSpPr/>
          <p:nvPr/>
        </p:nvSpPr>
        <p:spPr>
          <a:xfrm>
            <a:off x="2254648" y="5609319"/>
            <a:ext cx="90517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Где представлена практика?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ГБПОУ РМ «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СТЭиЭТ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 err="1">
                <a:latin typeface="Verdana" panose="020B0604030504040204" pitchFamily="34" charset="0"/>
                <a:ea typeface="Verdana" panose="020B0604030504040204" pitchFamily="34" charset="0"/>
              </a:rPr>
              <a:t>им.А.И.Полежаева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»,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МАДОУ «Центр развития ребенка – детский сад №6»</a:t>
            </a:r>
          </a:p>
        </p:txBody>
      </p:sp>
      <p:grpSp>
        <p:nvGrpSpPr>
          <p:cNvPr id="38" name="Google Shape;31020;p83">
            <a:extLst>
              <a:ext uri="{FF2B5EF4-FFF2-40B4-BE49-F238E27FC236}">
                <a16:creationId xmlns:a16="http://schemas.microsoft.com/office/drawing/2014/main" id="{F2E7A3A1-DD22-4896-89D4-4F48064DA44F}"/>
              </a:ext>
            </a:extLst>
          </p:cNvPr>
          <p:cNvGrpSpPr/>
          <p:nvPr/>
        </p:nvGrpSpPr>
        <p:grpSpPr>
          <a:xfrm>
            <a:off x="1274095" y="2456768"/>
            <a:ext cx="835427" cy="712866"/>
            <a:chOff x="1680925" y="2517875"/>
            <a:chExt cx="349000" cy="297800"/>
          </a:xfrm>
          <a:solidFill>
            <a:srgbClr val="2268EE"/>
          </a:solidFill>
        </p:grpSpPr>
        <p:sp>
          <p:nvSpPr>
            <p:cNvPr id="39" name="Google Shape;31021;p83">
              <a:extLst>
                <a:ext uri="{FF2B5EF4-FFF2-40B4-BE49-F238E27FC236}">
                  <a16:creationId xmlns:a16="http://schemas.microsoft.com/office/drawing/2014/main" id="{D27C5238-34C7-4635-8CA6-856C7EE4FDA5}"/>
                </a:ext>
              </a:extLst>
            </p:cNvPr>
            <p:cNvSpPr/>
            <p:nvPr/>
          </p:nvSpPr>
          <p:spPr>
            <a:xfrm>
              <a:off x="1946525" y="2568275"/>
              <a:ext cx="11275" cy="7900"/>
            </a:xfrm>
            <a:custGeom>
              <a:avLst/>
              <a:gdLst/>
              <a:ahLst/>
              <a:cxnLst/>
              <a:rect l="l" t="t" r="r" b="b"/>
              <a:pathLst>
                <a:path w="451" h="316" extrusionOk="0">
                  <a:moveTo>
                    <a:pt x="264" y="1"/>
                  </a:moveTo>
                  <a:cubicBezTo>
                    <a:pt x="1" y="1"/>
                    <a:pt x="256" y="316"/>
                    <a:pt x="385" y="316"/>
                  </a:cubicBezTo>
                  <a:cubicBezTo>
                    <a:pt x="423" y="316"/>
                    <a:pt x="451" y="288"/>
                    <a:pt x="451" y="218"/>
                  </a:cubicBezTo>
                  <a:cubicBezTo>
                    <a:pt x="451" y="94"/>
                    <a:pt x="358" y="1"/>
                    <a:pt x="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022;p83">
              <a:extLst>
                <a:ext uri="{FF2B5EF4-FFF2-40B4-BE49-F238E27FC236}">
                  <a16:creationId xmlns:a16="http://schemas.microsoft.com/office/drawing/2014/main" id="{0C173D47-18EC-41A1-91A4-6E358EC31FEE}"/>
                </a:ext>
              </a:extLst>
            </p:cNvPr>
            <p:cNvSpPr/>
            <p:nvPr/>
          </p:nvSpPr>
          <p:spPr>
            <a:xfrm>
              <a:off x="1967075" y="2568275"/>
              <a:ext cx="11675" cy="10125"/>
            </a:xfrm>
            <a:custGeom>
              <a:avLst/>
              <a:gdLst/>
              <a:ahLst/>
              <a:cxnLst/>
              <a:rect l="l" t="t" r="r" b="b"/>
              <a:pathLst>
                <a:path w="467" h="405" extrusionOk="0">
                  <a:moveTo>
                    <a:pt x="280" y="1"/>
                  </a:moveTo>
                  <a:cubicBezTo>
                    <a:pt x="1" y="1"/>
                    <a:pt x="1" y="404"/>
                    <a:pt x="280" y="404"/>
                  </a:cubicBezTo>
                  <a:cubicBezTo>
                    <a:pt x="373" y="404"/>
                    <a:pt x="466" y="311"/>
                    <a:pt x="466" y="218"/>
                  </a:cubicBezTo>
                  <a:cubicBezTo>
                    <a:pt x="466" y="94"/>
                    <a:pt x="373" y="1"/>
                    <a:pt x="2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023;p83">
              <a:extLst>
                <a:ext uri="{FF2B5EF4-FFF2-40B4-BE49-F238E27FC236}">
                  <a16:creationId xmlns:a16="http://schemas.microsoft.com/office/drawing/2014/main" id="{407C149B-0BBD-457B-B42D-2CD25C44A1FA}"/>
                </a:ext>
              </a:extLst>
            </p:cNvPr>
            <p:cNvSpPr/>
            <p:nvPr/>
          </p:nvSpPr>
          <p:spPr>
            <a:xfrm>
              <a:off x="1989000" y="2568275"/>
              <a:ext cx="11450" cy="7900"/>
            </a:xfrm>
            <a:custGeom>
              <a:avLst/>
              <a:gdLst/>
              <a:ahLst/>
              <a:cxnLst/>
              <a:rect l="l" t="t" r="r" b="b"/>
              <a:pathLst>
                <a:path w="458" h="316" extrusionOk="0">
                  <a:moveTo>
                    <a:pt x="240" y="1"/>
                  </a:moveTo>
                  <a:cubicBezTo>
                    <a:pt x="1" y="1"/>
                    <a:pt x="261" y="316"/>
                    <a:pt x="392" y="316"/>
                  </a:cubicBezTo>
                  <a:cubicBezTo>
                    <a:pt x="430" y="316"/>
                    <a:pt x="458" y="288"/>
                    <a:pt x="458" y="218"/>
                  </a:cubicBezTo>
                  <a:cubicBezTo>
                    <a:pt x="458" y="94"/>
                    <a:pt x="365" y="1"/>
                    <a:pt x="2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024;p83">
              <a:extLst>
                <a:ext uri="{FF2B5EF4-FFF2-40B4-BE49-F238E27FC236}">
                  <a16:creationId xmlns:a16="http://schemas.microsoft.com/office/drawing/2014/main" id="{9C7F7860-F70F-444F-845A-BE897F946B7E}"/>
                </a:ext>
              </a:extLst>
            </p:cNvPr>
            <p:cNvSpPr/>
            <p:nvPr/>
          </p:nvSpPr>
          <p:spPr>
            <a:xfrm>
              <a:off x="1680925" y="2517875"/>
              <a:ext cx="349000" cy="297800"/>
            </a:xfrm>
            <a:custGeom>
              <a:avLst/>
              <a:gdLst/>
              <a:ahLst/>
              <a:cxnLst/>
              <a:rect l="l" t="t" r="r" b="b"/>
              <a:pathLst>
                <a:path w="13960" h="11912" extrusionOk="0">
                  <a:moveTo>
                    <a:pt x="4592" y="404"/>
                  </a:moveTo>
                  <a:cubicBezTo>
                    <a:pt x="4747" y="404"/>
                    <a:pt x="4871" y="528"/>
                    <a:pt x="4871" y="683"/>
                  </a:cubicBezTo>
                  <a:lnTo>
                    <a:pt x="4871" y="1179"/>
                  </a:lnTo>
                  <a:lnTo>
                    <a:pt x="435" y="1179"/>
                  </a:lnTo>
                  <a:lnTo>
                    <a:pt x="435" y="683"/>
                  </a:lnTo>
                  <a:cubicBezTo>
                    <a:pt x="435" y="528"/>
                    <a:pt x="559" y="404"/>
                    <a:pt x="714" y="404"/>
                  </a:cubicBezTo>
                  <a:close/>
                  <a:moveTo>
                    <a:pt x="13587" y="3258"/>
                  </a:moveTo>
                  <a:lnTo>
                    <a:pt x="13587" y="11478"/>
                  </a:lnTo>
                  <a:lnTo>
                    <a:pt x="7197" y="11478"/>
                  </a:lnTo>
                  <a:lnTo>
                    <a:pt x="7197" y="3258"/>
                  </a:lnTo>
                  <a:close/>
                  <a:moveTo>
                    <a:pt x="714" y="1"/>
                  </a:moveTo>
                  <a:cubicBezTo>
                    <a:pt x="311" y="1"/>
                    <a:pt x="32" y="280"/>
                    <a:pt x="32" y="683"/>
                  </a:cubicBezTo>
                  <a:lnTo>
                    <a:pt x="32" y="11478"/>
                  </a:lnTo>
                  <a:cubicBezTo>
                    <a:pt x="1" y="11726"/>
                    <a:pt x="187" y="11912"/>
                    <a:pt x="435" y="11912"/>
                  </a:cubicBezTo>
                  <a:lnTo>
                    <a:pt x="3754" y="11912"/>
                  </a:lnTo>
                  <a:cubicBezTo>
                    <a:pt x="3847" y="11912"/>
                    <a:pt x="3940" y="11819"/>
                    <a:pt x="3940" y="11726"/>
                  </a:cubicBezTo>
                  <a:cubicBezTo>
                    <a:pt x="3940" y="11602"/>
                    <a:pt x="3847" y="11509"/>
                    <a:pt x="3754" y="11509"/>
                  </a:cubicBezTo>
                  <a:lnTo>
                    <a:pt x="435" y="11509"/>
                  </a:lnTo>
                  <a:lnTo>
                    <a:pt x="435" y="3258"/>
                  </a:lnTo>
                  <a:lnTo>
                    <a:pt x="6794" y="3258"/>
                  </a:lnTo>
                  <a:lnTo>
                    <a:pt x="6794" y="11478"/>
                  </a:lnTo>
                  <a:lnTo>
                    <a:pt x="4561" y="11478"/>
                  </a:lnTo>
                  <a:cubicBezTo>
                    <a:pt x="4436" y="11478"/>
                    <a:pt x="4343" y="11571"/>
                    <a:pt x="4343" y="11695"/>
                  </a:cubicBezTo>
                  <a:cubicBezTo>
                    <a:pt x="4312" y="11819"/>
                    <a:pt x="4436" y="11912"/>
                    <a:pt x="4561" y="11912"/>
                  </a:cubicBezTo>
                  <a:lnTo>
                    <a:pt x="13556" y="11912"/>
                  </a:lnTo>
                  <a:cubicBezTo>
                    <a:pt x="13773" y="11912"/>
                    <a:pt x="13959" y="11726"/>
                    <a:pt x="13959" y="11509"/>
                  </a:cubicBezTo>
                  <a:lnTo>
                    <a:pt x="13959" y="1583"/>
                  </a:lnTo>
                  <a:cubicBezTo>
                    <a:pt x="13959" y="1365"/>
                    <a:pt x="13773" y="1179"/>
                    <a:pt x="13556" y="1179"/>
                  </a:cubicBezTo>
                  <a:lnTo>
                    <a:pt x="9275" y="1179"/>
                  </a:lnTo>
                  <a:cubicBezTo>
                    <a:pt x="9267" y="1178"/>
                    <a:pt x="9260" y="1178"/>
                    <a:pt x="9252" y="1178"/>
                  </a:cubicBezTo>
                  <a:cubicBezTo>
                    <a:pt x="9035" y="1178"/>
                    <a:pt x="9035" y="1584"/>
                    <a:pt x="9252" y="1584"/>
                  </a:cubicBezTo>
                  <a:cubicBezTo>
                    <a:pt x="9260" y="1584"/>
                    <a:pt x="9267" y="1584"/>
                    <a:pt x="9275" y="1583"/>
                  </a:cubicBezTo>
                  <a:lnTo>
                    <a:pt x="13556" y="1583"/>
                  </a:lnTo>
                  <a:lnTo>
                    <a:pt x="13556" y="2854"/>
                  </a:lnTo>
                  <a:lnTo>
                    <a:pt x="435" y="2854"/>
                  </a:lnTo>
                  <a:lnTo>
                    <a:pt x="435" y="1583"/>
                  </a:lnTo>
                  <a:lnTo>
                    <a:pt x="8438" y="1583"/>
                  </a:lnTo>
                  <a:cubicBezTo>
                    <a:pt x="8446" y="1584"/>
                    <a:pt x="8454" y="1584"/>
                    <a:pt x="8461" y="1584"/>
                  </a:cubicBezTo>
                  <a:cubicBezTo>
                    <a:pt x="8678" y="1584"/>
                    <a:pt x="8678" y="1178"/>
                    <a:pt x="8461" y="1178"/>
                  </a:cubicBezTo>
                  <a:cubicBezTo>
                    <a:pt x="8454" y="1178"/>
                    <a:pt x="8446" y="1178"/>
                    <a:pt x="8438" y="1179"/>
                  </a:cubicBezTo>
                  <a:lnTo>
                    <a:pt x="5274" y="1179"/>
                  </a:lnTo>
                  <a:lnTo>
                    <a:pt x="5274" y="683"/>
                  </a:lnTo>
                  <a:cubicBezTo>
                    <a:pt x="5274" y="280"/>
                    <a:pt x="4964" y="1"/>
                    <a:pt x="45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25;p83">
              <a:extLst>
                <a:ext uri="{FF2B5EF4-FFF2-40B4-BE49-F238E27FC236}">
                  <a16:creationId xmlns:a16="http://schemas.microsoft.com/office/drawing/2014/main" id="{06D067B7-054C-48D4-BFC3-DF78A80F5328}"/>
                </a:ext>
              </a:extLst>
            </p:cNvPr>
            <p:cNvSpPr/>
            <p:nvPr/>
          </p:nvSpPr>
          <p:spPr>
            <a:xfrm>
              <a:off x="1708850" y="2623350"/>
              <a:ext cx="124875" cy="32600"/>
            </a:xfrm>
            <a:custGeom>
              <a:avLst/>
              <a:gdLst/>
              <a:ahLst/>
              <a:cxnLst/>
              <a:rect l="l" t="t" r="r" b="b"/>
              <a:pathLst>
                <a:path w="4995" h="1304" extrusionOk="0">
                  <a:moveTo>
                    <a:pt x="4149" y="433"/>
                  </a:moveTo>
                  <a:cubicBezTo>
                    <a:pt x="4397" y="433"/>
                    <a:pt x="4397" y="901"/>
                    <a:pt x="4149" y="901"/>
                  </a:cubicBezTo>
                  <a:cubicBezTo>
                    <a:pt x="4142" y="901"/>
                    <a:pt x="4134" y="901"/>
                    <a:pt x="4126" y="900"/>
                  </a:cubicBezTo>
                  <a:lnTo>
                    <a:pt x="838" y="900"/>
                  </a:lnTo>
                  <a:cubicBezTo>
                    <a:pt x="559" y="838"/>
                    <a:pt x="559" y="466"/>
                    <a:pt x="838" y="434"/>
                  </a:cubicBezTo>
                  <a:lnTo>
                    <a:pt x="4126" y="434"/>
                  </a:lnTo>
                  <a:cubicBezTo>
                    <a:pt x="4134" y="434"/>
                    <a:pt x="4142" y="433"/>
                    <a:pt x="4149" y="433"/>
                  </a:cubicBezTo>
                  <a:close/>
                  <a:moveTo>
                    <a:pt x="838" y="0"/>
                  </a:moveTo>
                  <a:cubicBezTo>
                    <a:pt x="0" y="0"/>
                    <a:pt x="0" y="1303"/>
                    <a:pt x="838" y="1303"/>
                  </a:cubicBezTo>
                  <a:lnTo>
                    <a:pt x="4126" y="1303"/>
                  </a:lnTo>
                  <a:cubicBezTo>
                    <a:pt x="4994" y="1303"/>
                    <a:pt x="4994" y="0"/>
                    <a:pt x="4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026;p83">
              <a:extLst>
                <a:ext uri="{FF2B5EF4-FFF2-40B4-BE49-F238E27FC236}">
                  <a16:creationId xmlns:a16="http://schemas.microsoft.com/office/drawing/2014/main" id="{25B7C071-FCA7-42FA-AD1B-55104709331B}"/>
                </a:ext>
              </a:extLst>
            </p:cNvPr>
            <p:cNvSpPr/>
            <p:nvPr/>
          </p:nvSpPr>
          <p:spPr>
            <a:xfrm>
              <a:off x="1715825" y="2670650"/>
              <a:ext cx="111700" cy="10100"/>
            </a:xfrm>
            <a:custGeom>
              <a:avLst/>
              <a:gdLst/>
              <a:ahLst/>
              <a:cxnLst/>
              <a:rect l="l" t="t" r="r" b="b"/>
              <a:pathLst>
                <a:path w="4468" h="404" extrusionOk="0">
                  <a:moveTo>
                    <a:pt x="280" y="0"/>
                  </a:moveTo>
                  <a:cubicBezTo>
                    <a:pt x="1" y="0"/>
                    <a:pt x="1" y="404"/>
                    <a:pt x="280" y="404"/>
                  </a:cubicBezTo>
                  <a:lnTo>
                    <a:pt x="4188" y="404"/>
                  </a:lnTo>
                  <a:cubicBezTo>
                    <a:pt x="4467" y="404"/>
                    <a:pt x="4467" y="0"/>
                    <a:pt x="4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027;p83">
              <a:extLst>
                <a:ext uri="{FF2B5EF4-FFF2-40B4-BE49-F238E27FC236}">
                  <a16:creationId xmlns:a16="http://schemas.microsoft.com/office/drawing/2014/main" id="{B706EA15-EF95-4501-861E-833E2508B6FB}"/>
                </a:ext>
              </a:extLst>
            </p:cNvPr>
            <p:cNvSpPr/>
            <p:nvPr/>
          </p:nvSpPr>
          <p:spPr>
            <a:xfrm>
              <a:off x="1718150" y="2695200"/>
              <a:ext cx="108275" cy="10500"/>
            </a:xfrm>
            <a:custGeom>
              <a:avLst/>
              <a:gdLst/>
              <a:ahLst/>
              <a:cxnLst/>
              <a:rect l="l" t="t" r="r" b="b"/>
              <a:pathLst>
                <a:path w="4331" h="420" extrusionOk="0">
                  <a:moveTo>
                    <a:pt x="4148" y="1"/>
                  </a:moveTo>
                  <a:cubicBezTo>
                    <a:pt x="4132" y="1"/>
                    <a:pt x="4114" y="4"/>
                    <a:pt x="4095" y="11"/>
                  </a:cubicBezTo>
                  <a:lnTo>
                    <a:pt x="187" y="11"/>
                  </a:lnTo>
                  <a:cubicBezTo>
                    <a:pt x="1" y="73"/>
                    <a:pt x="1" y="352"/>
                    <a:pt x="187" y="414"/>
                  </a:cubicBezTo>
                  <a:lnTo>
                    <a:pt x="4095" y="414"/>
                  </a:lnTo>
                  <a:cubicBezTo>
                    <a:pt x="4108" y="418"/>
                    <a:pt x="4121" y="419"/>
                    <a:pt x="4132" y="419"/>
                  </a:cubicBezTo>
                  <a:cubicBezTo>
                    <a:pt x="4325" y="419"/>
                    <a:pt x="4331" y="1"/>
                    <a:pt x="41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028;p83">
              <a:extLst>
                <a:ext uri="{FF2B5EF4-FFF2-40B4-BE49-F238E27FC236}">
                  <a16:creationId xmlns:a16="http://schemas.microsoft.com/office/drawing/2014/main" id="{6EE87833-F3AD-49AF-893D-B3DF6F65EDC9}"/>
                </a:ext>
              </a:extLst>
            </p:cNvPr>
            <p:cNvSpPr/>
            <p:nvPr/>
          </p:nvSpPr>
          <p:spPr>
            <a:xfrm>
              <a:off x="1715825" y="2720275"/>
              <a:ext cx="111700" cy="10875"/>
            </a:xfrm>
            <a:custGeom>
              <a:avLst/>
              <a:gdLst/>
              <a:ahLst/>
              <a:cxnLst/>
              <a:rect l="l" t="t" r="r" b="b"/>
              <a:pathLst>
                <a:path w="4468" h="435" extrusionOk="0">
                  <a:moveTo>
                    <a:pt x="280" y="1"/>
                  </a:moveTo>
                  <a:cubicBezTo>
                    <a:pt x="1" y="1"/>
                    <a:pt x="1" y="435"/>
                    <a:pt x="280" y="435"/>
                  </a:cubicBezTo>
                  <a:lnTo>
                    <a:pt x="4188" y="435"/>
                  </a:lnTo>
                  <a:cubicBezTo>
                    <a:pt x="4467" y="435"/>
                    <a:pt x="4467" y="1"/>
                    <a:pt x="4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029;p83">
              <a:extLst>
                <a:ext uri="{FF2B5EF4-FFF2-40B4-BE49-F238E27FC236}">
                  <a16:creationId xmlns:a16="http://schemas.microsoft.com/office/drawing/2014/main" id="{1AA09C7C-5291-47BE-988E-3C3ADEA1F668}"/>
                </a:ext>
              </a:extLst>
            </p:cNvPr>
            <p:cNvSpPr/>
            <p:nvPr/>
          </p:nvSpPr>
          <p:spPr>
            <a:xfrm>
              <a:off x="1877125" y="2623350"/>
              <a:ext cx="125650" cy="32600"/>
            </a:xfrm>
            <a:custGeom>
              <a:avLst/>
              <a:gdLst/>
              <a:ahLst/>
              <a:cxnLst/>
              <a:rect l="l" t="t" r="r" b="b"/>
              <a:pathLst>
                <a:path w="5026" h="1304" extrusionOk="0">
                  <a:moveTo>
                    <a:pt x="846" y="433"/>
                  </a:moveTo>
                  <a:cubicBezTo>
                    <a:pt x="853" y="433"/>
                    <a:pt x="861" y="434"/>
                    <a:pt x="869" y="434"/>
                  </a:cubicBezTo>
                  <a:lnTo>
                    <a:pt x="4157" y="434"/>
                  </a:lnTo>
                  <a:cubicBezTo>
                    <a:pt x="4436" y="466"/>
                    <a:pt x="4436" y="838"/>
                    <a:pt x="4157" y="900"/>
                  </a:cubicBezTo>
                  <a:lnTo>
                    <a:pt x="869" y="900"/>
                  </a:lnTo>
                  <a:cubicBezTo>
                    <a:pt x="861" y="901"/>
                    <a:pt x="853" y="901"/>
                    <a:pt x="846" y="901"/>
                  </a:cubicBezTo>
                  <a:cubicBezTo>
                    <a:pt x="598" y="901"/>
                    <a:pt x="598" y="433"/>
                    <a:pt x="846" y="433"/>
                  </a:cubicBezTo>
                  <a:close/>
                  <a:moveTo>
                    <a:pt x="869" y="0"/>
                  </a:moveTo>
                  <a:cubicBezTo>
                    <a:pt x="1" y="0"/>
                    <a:pt x="1" y="1303"/>
                    <a:pt x="869" y="1303"/>
                  </a:cubicBezTo>
                  <a:lnTo>
                    <a:pt x="4157" y="1303"/>
                  </a:lnTo>
                  <a:cubicBezTo>
                    <a:pt x="5026" y="1303"/>
                    <a:pt x="5026" y="0"/>
                    <a:pt x="4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030;p83">
              <a:extLst>
                <a:ext uri="{FF2B5EF4-FFF2-40B4-BE49-F238E27FC236}">
                  <a16:creationId xmlns:a16="http://schemas.microsoft.com/office/drawing/2014/main" id="{E20FF214-E0BD-4FE6-9F39-2FD696146D02}"/>
                </a:ext>
              </a:extLst>
            </p:cNvPr>
            <p:cNvSpPr/>
            <p:nvPr/>
          </p:nvSpPr>
          <p:spPr>
            <a:xfrm>
              <a:off x="1877125" y="2748200"/>
              <a:ext cx="125650" cy="31825"/>
            </a:xfrm>
            <a:custGeom>
              <a:avLst/>
              <a:gdLst/>
              <a:ahLst/>
              <a:cxnLst/>
              <a:rect l="l" t="t" r="r" b="b"/>
              <a:pathLst>
                <a:path w="5026" h="1273" extrusionOk="0">
                  <a:moveTo>
                    <a:pt x="4157" y="404"/>
                  </a:moveTo>
                  <a:cubicBezTo>
                    <a:pt x="4281" y="404"/>
                    <a:pt x="4405" y="497"/>
                    <a:pt x="4405" y="621"/>
                  </a:cubicBezTo>
                  <a:cubicBezTo>
                    <a:pt x="4405" y="745"/>
                    <a:pt x="4281" y="869"/>
                    <a:pt x="4157" y="869"/>
                  </a:cubicBezTo>
                  <a:lnTo>
                    <a:pt x="869" y="869"/>
                  </a:lnTo>
                  <a:cubicBezTo>
                    <a:pt x="745" y="869"/>
                    <a:pt x="621" y="745"/>
                    <a:pt x="621" y="621"/>
                  </a:cubicBezTo>
                  <a:cubicBezTo>
                    <a:pt x="621" y="497"/>
                    <a:pt x="745" y="404"/>
                    <a:pt x="869" y="404"/>
                  </a:cubicBezTo>
                  <a:close/>
                  <a:moveTo>
                    <a:pt x="869" y="0"/>
                  </a:moveTo>
                  <a:cubicBezTo>
                    <a:pt x="1" y="0"/>
                    <a:pt x="1" y="1272"/>
                    <a:pt x="869" y="1272"/>
                  </a:cubicBezTo>
                  <a:lnTo>
                    <a:pt x="4157" y="1272"/>
                  </a:lnTo>
                  <a:cubicBezTo>
                    <a:pt x="5026" y="1272"/>
                    <a:pt x="5026" y="0"/>
                    <a:pt x="4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031;p83">
              <a:extLst>
                <a:ext uri="{FF2B5EF4-FFF2-40B4-BE49-F238E27FC236}">
                  <a16:creationId xmlns:a16="http://schemas.microsoft.com/office/drawing/2014/main" id="{0CFC8A0B-07D6-4F20-9BEC-FBAF2B452AEC}"/>
                </a:ext>
              </a:extLst>
            </p:cNvPr>
            <p:cNvSpPr/>
            <p:nvPr/>
          </p:nvSpPr>
          <p:spPr>
            <a:xfrm>
              <a:off x="1709625" y="2748200"/>
              <a:ext cx="124875" cy="31825"/>
            </a:xfrm>
            <a:custGeom>
              <a:avLst/>
              <a:gdLst/>
              <a:ahLst/>
              <a:cxnLst/>
              <a:rect l="l" t="t" r="r" b="b"/>
              <a:pathLst>
                <a:path w="4995" h="1273" extrusionOk="0">
                  <a:moveTo>
                    <a:pt x="4157" y="404"/>
                  </a:moveTo>
                  <a:cubicBezTo>
                    <a:pt x="4281" y="404"/>
                    <a:pt x="4374" y="497"/>
                    <a:pt x="4374" y="652"/>
                  </a:cubicBezTo>
                  <a:cubicBezTo>
                    <a:pt x="4374" y="776"/>
                    <a:pt x="4281" y="869"/>
                    <a:pt x="4157" y="869"/>
                  </a:cubicBezTo>
                  <a:lnTo>
                    <a:pt x="838" y="869"/>
                  </a:lnTo>
                  <a:cubicBezTo>
                    <a:pt x="714" y="869"/>
                    <a:pt x="621" y="776"/>
                    <a:pt x="621" y="652"/>
                  </a:cubicBezTo>
                  <a:cubicBezTo>
                    <a:pt x="621" y="497"/>
                    <a:pt x="714" y="404"/>
                    <a:pt x="838" y="404"/>
                  </a:cubicBezTo>
                  <a:close/>
                  <a:moveTo>
                    <a:pt x="838" y="0"/>
                  </a:moveTo>
                  <a:cubicBezTo>
                    <a:pt x="0" y="0"/>
                    <a:pt x="0" y="1272"/>
                    <a:pt x="838" y="1272"/>
                  </a:cubicBezTo>
                  <a:lnTo>
                    <a:pt x="4157" y="1272"/>
                  </a:lnTo>
                  <a:cubicBezTo>
                    <a:pt x="4994" y="1272"/>
                    <a:pt x="4994" y="0"/>
                    <a:pt x="4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032;p83">
              <a:extLst>
                <a:ext uri="{FF2B5EF4-FFF2-40B4-BE49-F238E27FC236}">
                  <a16:creationId xmlns:a16="http://schemas.microsoft.com/office/drawing/2014/main" id="{016FE4AD-4EDF-457D-A7D4-7A5C8240CB88}"/>
                </a:ext>
              </a:extLst>
            </p:cNvPr>
            <p:cNvSpPr/>
            <p:nvPr/>
          </p:nvSpPr>
          <p:spPr>
            <a:xfrm>
              <a:off x="1884875" y="2670650"/>
              <a:ext cx="111700" cy="10100"/>
            </a:xfrm>
            <a:custGeom>
              <a:avLst/>
              <a:gdLst/>
              <a:ahLst/>
              <a:cxnLst/>
              <a:rect l="l" t="t" r="r" b="b"/>
              <a:pathLst>
                <a:path w="4468" h="404" extrusionOk="0">
                  <a:moveTo>
                    <a:pt x="280" y="0"/>
                  </a:moveTo>
                  <a:cubicBezTo>
                    <a:pt x="1" y="0"/>
                    <a:pt x="1" y="404"/>
                    <a:pt x="280" y="404"/>
                  </a:cubicBezTo>
                  <a:lnTo>
                    <a:pt x="4188" y="404"/>
                  </a:lnTo>
                  <a:cubicBezTo>
                    <a:pt x="4468" y="404"/>
                    <a:pt x="4468" y="0"/>
                    <a:pt x="4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033;p83">
              <a:extLst>
                <a:ext uri="{FF2B5EF4-FFF2-40B4-BE49-F238E27FC236}">
                  <a16:creationId xmlns:a16="http://schemas.microsoft.com/office/drawing/2014/main" id="{A2C70D0F-7EEE-4FC0-AD55-8578AE9EE878}"/>
                </a:ext>
              </a:extLst>
            </p:cNvPr>
            <p:cNvSpPr/>
            <p:nvPr/>
          </p:nvSpPr>
          <p:spPr>
            <a:xfrm>
              <a:off x="1886100" y="2695975"/>
              <a:ext cx="109250" cy="9850"/>
            </a:xfrm>
            <a:custGeom>
              <a:avLst/>
              <a:gdLst/>
              <a:ahLst/>
              <a:cxnLst/>
              <a:rect l="l" t="t" r="r" b="b"/>
              <a:pathLst>
                <a:path w="4370" h="394" extrusionOk="0">
                  <a:moveTo>
                    <a:pt x="178" y="1"/>
                  </a:moveTo>
                  <a:cubicBezTo>
                    <a:pt x="0" y="1"/>
                    <a:pt x="0" y="394"/>
                    <a:pt x="178" y="394"/>
                  </a:cubicBezTo>
                  <a:cubicBezTo>
                    <a:pt x="194" y="394"/>
                    <a:pt x="212" y="390"/>
                    <a:pt x="231" y="383"/>
                  </a:cubicBezTo>
                  <a:lnTo>
                    <a:pt x="4139" y="383"/>
                  </a:lnTo>
                  <a:cubicBezTo>
                    <a:pt x="4159" y="390"/>
                    <a:pt x="4176" y="394"/>
                    <a:pt x="4193" y="394"/>
                  </a:cubicBezTo>
                  <a:cubicBezTo>
                    <a:pt x="4370" y="394"/>
                    <a:pt x="4370" y="1"/>
                    <a:pt x="4193" y="1"/>
                  </a:cubicBezTo>
                  <a:cubicBezTo>
                    <a:pt x="4176" y="1"/>
                    <a:pt x="4159" y="4"/>
                    <a:pt x="4139" y="11"/>
                  </a:cubicBezTo>
                  <a:lnTo>
                    <a:pt x="231" y="11"/>
                  </a:lnTo>
                  <a:cubicBezTo>
                    <a:pt x="212" y="4"/>
                    <a:pt x="194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034;p83">
              <a:extLst>
                <a:ext uri="{FF2B5EF4-FFF2-40B4-BE49-F238E27FC236}">
                  <a16:creationId xmlns:a16="http://schemas.microsoft.com/office/drawing/2014/main" id="{88B55F41-5B8F-4BD0-A77E-F04318DA7610}"/>
                </a:ext>
              </a:extLst>
            </p:cNvPr>
            <p:cNvSpPr/>
            <p:nvPr/>
          </p:nvSpPr>
          <p:spPr>
            <a:xfrm>
              <a:off x="1884875" y="2720275"/>
              <a:ext cx="111700" cy="10875"/>
            </a:xfrm>
            <a:custGeom>
              <a:avLst/>
              <a:gdLst/>
              <a:ahLst/>
              <a:cxnLst/>
              <a:rect l="l" t="t" r="r" b="b"/>
              <a:pathLst>
                <a:path w="4468" h="435" extrusionOk="0">
                  <a:moveTo>
                    <a:pt x="280" y="1"/>
                  </a:moveTo>
                  <a:cubicBezTo>
                    <a:pt x="1" y="1"/>
                    <a:pt x="1" y="435"/>
                    <a:pt x="280" y="435"/>
                  </a:cubicBezTo>
                  <a:lnTo>
                    <a:pt x="4188" y="435"/>
                  </a:lnTo>
                  <a:cubicBezTo>
                    <a:pt x="4468" y="435"/>
                    <a:pt x="4468" y="1"/>
                    <a:pt x="4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32027;p85">
            <a:extLst>
              <a:ext uri="{FF2B5EF4-FFF2-40B4-BE49-F238E27FC236}">
                <a16:creationId xmlns:a16="http://schemas.microsoft.com/office/drawing/2014/main" id="{1D17DA0E-0D68-46DF-BBD1-FDD364E1A56F}"/>
              </a:ext>
            </a:extLst>
          </p:cNvPr>
          <p:cNvGrpSpPr/>
          <p:nvPr/>
        </p:nvGrpSpPr>
        <p:grpSpPr>
          <a:xfrm>
            <a:off x="1269698" y="4489914"/>
            <a:ext cx="775646" cy="843727"/>
            <a:chOff x="6994625" y="3052825"/>
            <a:chExt cx="334100" cy="363425"/>
          </a:xfrm>
          <a:solidFill>
            <a:srgbClr val="2268EE"/>
          </a:solidFill>
        </p:grpSpPr>
        <p:sp>
          <p:nvSpPr>
            <p:cNvPr id="72" name="Google Shape;32028;p85">
              <a:extLst>
                <a:ext uri="{FF2B5EF4-FFF2-40B4-BE49-F238E27FC236}">
                  <a16:creationId xmlns:a16="http://schemas.microsoft.com/office/drawing/2014/main" id="{8BE6A89B-317B-410A-9E9D-FD72CC0CB1FD}"/>
                </a:ext>
              </a:extLst>
            </p:cNvPr>
            <p:cNvSpPr/>
            <p:nvPr/>
          </p:nvSpPr>
          <p:spPr>
            <a:xfrm>
              <a:off x="6994625" y="3052825"/>
              <a:ext cx="334100" cy="363425"/>
            </a:xfrm>
            <a:custGeom>
              <a:avLst/>
              <a:gdLst/>
              <a:ahLst/>
              <a:cxnLst/>
              <a:rect l="l" t="t" r="r" b="b"/>
              <a:pathLst>
                <a:path w="13364" h="14537" extrusionOk="0">
                  <a:moveTo>
                    <a:pt x="10771" y="958"/>
                  </a:moveTo>
                  <a:lnTo>
                    <a:pt x="12345" y="2562"/>
                  </a:lnTo>
                  <a:lnTo>
                    <a:pt x="10771" y="2562"/>
                  </a:lnTo>
                  <a:lnTo>
                    <a:pt x="10771" y="958"/>
                  </a:lnTo>
                  <a:close/>
                  <a:moveTo>
                    <a:pt x="2068" y="4136"/>
                  </a:moveTo>
                  <a:lnTo>
                    <a:pt x="2037" y="4167"/>
                  </a:lnTo>
                  <a:lnTo>
                    <a:pt x="3210" y="4167"/>
                  </a:lnTo>
                  <a:cubicBezTo>
                    <a:pt x="4506" y="4167"/>
                    <a:pt x="5710" y="4815"/>
                    <a:pt x="6451" y="5865"/>
                  </a:cubicBezTo>
                  <a:cubicBezTo>
                    <a:pt x="7160" y="6945"/>
                    <a:pt x="7562" y="8179"/>
                    <a:pt x="7623" y="9476"/>
                  </a:cubicBezTo>
                  <a:cubicBezTo>
                    <a:pt x="7654" y="9599"/>
                    <a:pt x="7592" y="9692"/>
                    <a:pt x="7469" y="9753"/>
                  </a:cubicBezTo>
                  <a:lnTo>
                    <a:pt x="6543" y="10216"/>
                  </a:lnTo>
                  <a:lnTo>
                    <a:pt x="6543" y="9877"/>
                  </a:lnTo>
                  <a:cubicBezTo>
                    <a:pt x="6512" y="8920"/>
                    <a:pt x="6296" y="7994"/>
                    <a:pt x="5895" y="7130"/>
                  </a:cubicBezTo>
                  <a:cubicBezTo>
                    <a:pt x="5309" y="5926"/>
                    <a:pt x="4383" y="5278"/>
                    <a:pt x="3241" y="5278"/>
                  </a:cubicBezTo>
                  <a:lnTo>
                    <a:pt x="2161" y="5278"/>
                  </a:lnTo>
                  <a:lnTo>
                    <a:pt x="1790" y="4569"/>
                  </a:lnTo>
                  <a:cubicBezTo>
                    <a:pt x="1698" y="4383"/>
                    <a:pt x="1852" y="4136"/>
                    <a:pt x="2068" y="4136"/>
                  </a:cubicBezTo>
                  <a:close/>
                  <a:moveTo>
                    <a:pt x="3241" y="5865"/>
                  </a:moveTo>
                  <a:cubicBezTo>
                    <a:pt x="4167" y="5865"/>
                    <a:pt x="4877" y="6389"/>
                    <a:pt x="5370" y="7408"/>
                  </a:cubicBezTo>
                  <a:cubicBezTo>
                    <a:pt x="5741" y="8179"/>
                    <a:pt x="5957" y="9043"/>
                    <a:pt x="5957" y="9877"/>
                  </a:cubicBezTo>
                  <a:lnTo>
                    <a:pt x="5957" y="12099"/>
                  </a:lnTo>
                  <a:lnTo>
                    <a:pt x="1420" y="12099"/>
                  </a:lnTo>
                  <a:cubicBezTo>
                    <a:pt x="1544" y="11327"/>
                    <a:pt x="2068" y="10679"/>
                    <a:pt x="2840" y="10401"/>
                  </a:cubicBezTo>
                  <a:cubicBezTo>
                    <a:pt x="3488" y="10185"/>
                    <a:pt x="3951" y="9568"/>
                    <a:pt x="3951" y="8858"/>
                  </a:cubicBezTo>
                  <a:lnTo>
                    <a:pt x="3951" y="8118"/>
                  </a:lnTo>
                  <a:cubicBezTo>
                    <a:pt x="3951" y="7963"/>
                    <a:pt x="3827" y="7840"/>
                    <a:pt x="3673" y="7840"/>
                  </a:cubicBezTo>
                  <a:cubicBezTo>
                    <a:pt x="3519" y="7840"/>
                    <a:pt x="3395" y="7963"/>
                    <a:pt x="3395" y="8148"/>
                  </a:cubicBezTo>
                  <a:cubicBezTo>
                    <a:pt x="3395" y="8457"/>
                    <a:pt x="3148" y="8704"/>
                    <a:pt x="2840" y="8704"/>
                  </a:cubicBezTo>
                  <a:lnTo>
                    <a:pt x="1976" y="8704"/>
                  </a:lnTo>
                  <a:cubicBezTo>
                    <a:pt x="1883" y="8704"/>
                    <a:pt x="1821" y="8735"/>
                    <a:pt x="1760" y="8797"/>
                  </a:cubicBezTo>
                  <a:cubicBezTo>
                    <a:pt x="1648" y="8908"/>
                    <a:pt x="1506" y="8960"/>
                    <a:pt x="1365" y="8960"/>
                  </a:cubicBezTo>
                  <a:cubicBezTo>
                    <a:pt x="1155" y="8960"/>
                    <a:pt x="944" y="8845"/>
                    <a:pt x="834" y="8642"/>
                  </a:cubicBezTo>
                  <a:lnTo>
                    <a:pt x="587" y="8148"/>
                  </a:lnTo>
                  <a:lnTo>
                    <a:pt x="2130" y="5865"/>
                  </a:lnTo>
                  <a:close/>
                  <a:moveTo>
                    <a:pt x="3982" y="556"/>
                  </a:moveTo>
                  <a:lnTo>
                    <a:pt x="10216" y="587"/>
                  </a:lnTo>
                  <a:lnTo>
                    <a:pt x="10216" y="2871"/>
                  </a:lnTo>
                  <a:cubicBezTo>
                    <a:pt x="10216" y="3025"/>
                    <a:pt x="10339" y="3149"/>
                    <a:pt x="10493" y="3149"/>
                  </a:cubicBezTo>
                  <a:lnTo>
                    <a:pt x="12746" y="3149"/>
                  </a:lnTo>
                  <a:lnTo>
                    <a:pt x="12746" y="13981"/>
                  </a:lnTo>
                  <a:lnTo>
                    <a:pt x="7346" y="13981"/>
                  </a:lnTo>
                  <a:lnTo>
                    <a:pt x="7346" y="12963"/>
                  </a:lnTo>
                  <a:cubicBezTo>
                    <a:pt x="7376" y="12500"/>
                    <a:pt x="7006" y="12099"/>
                    <a:pt x="6543" y="12099"/>
                  </a:cubicBezTo>
                  <a:lnTo>
                    <a:pt x="6543" y="10864"/>
                  </a:lnTo>
                  <a:lnTo>
                    <a:pt x="7747" y="10247"/>
                  </a:lnTo>
                  <a:cubicBezTo>
                    <a:pt x="8055" y="10093"/>
                    <a:pt x="8241" y="9753"/>
                    <a:pt x="8210" y="9414"/>
                  </a:cubicBezTo>
                  <a:cubicBezTo>
                    <a:pt x="8148" y="8056"/>
                    <a:pt x="7685" y="6729"/>
                    <a:pt x="6913" y="5556"/>
                  </a:cubicBezTo>
                  <a:cubicBezTo>
                    <a:pt x="6235" y="4538"/>
                    <a:pt x="5185" y="3859"/>
                    <a:pt x="3982" y="3643"/>
                  </a:cubicBezTo>
                  <a:lnTo>
                    <a:pt x="3982" y="556"/>
                  </a:lnTo>
                  <a:close/>
                  <a:moveTo>
                    <a:pt x="3673" y="1"/>
                  </a:moveTo>
                  <a:cubicBezTo>
                    <a:pt x="3519" y="1"/>
                    <a:pt x="3395" y="124"/>
                    <a:pt x="3395" y="279"/>
                  </a:cubicBezTo>
                  <a:lnTo>
                    <a:pt x="3395" y="3581"/>
                  </a:lnTo>
                  <a:lnTo>
                    <a:pt x="2037" y="3581"/>
                  </a:lnTo>
                  <a:cubicBezTo>
                    <a:pt x="1389" y="3581"/>
                    <a:pt x="988" y="4229"/>
                    <a:pt x="1266" y="4815"/>
                  </a:cubicBezTo>
                  <a:lnTo>
                    <a:pt x="1667" y="5556"/>
                  </a:lnTo>
                  <a:lnTo>
                    <a:pt x="31" y="7963"/>
                  </a:lnTo>
                  <a:cubicBezTo>
                    <a:pt x="0" y="8056"/>
                    <a:pt x="0" y="8148"/>
                    <a:pt x="31" y="8241"/>
                  </a:cubicBezTo>
                  <a:lnTo>
                    <a:pt x="371" y="8858"/>
                  </a:lnTo>
                  <a:cubicBezTo>
                    <a:pt x="564" y="9283"/>
                    <a:pt x="975" y="9515"/>
                    <a:pt x="1392" y="9515"/>
                  </a:cubicBezTo>
                  <a:cubicBezTo>
                    <a:pt x="1641" y="9515"/>
                    <a:pt x="1891" y="9433"/>
                    <a:pt x="2099" y="9260"/>
                  </a:cubicBezTo>
                  <a:lnTo>
                    <a:pt x="2840" y="9260"/>
                  </a:lnTo>
                  <a:cubicBezTo>
                    <a:pt x="3025" y="9260"/>
                    <a:pt x="3210" y="9229"/>
                    <a:pt x="3364" y="9136"/>
                  </a:cubicBezTo>
                  <a:lnTo>
                    <a:pt x="3364" y="9136"/>
                  </a:lnTo>
                  <a:cubicBezTo>
                    <a:pt x="3272" y="9476"/>
                    <a:pt x="3025" y="9753"/>
                    <a:pt x="2685" y="9877"/>
                  </a:cubicBezTo>
                  <a:lnTo>
                    <a:pt x="2655" y="9877"/>
                  </a:lnTo>
                  <a:cubicBezTo>
                    <a:pt x="1667" y="10185"/>
                    <a:pt x="957" y="11049"/>
                    <a:pt x="865" y="12099"/>
                  </a:cubicBezTo>
                  <a:cubicBezTo>
                    <a:pt x="402" y="12099"/>
                    <a:pt x="0" y="12469"/>
                    <a:pt x="0" y="12932"/>
                  </a:cubicBezTo>
                  <a:lnTo>
                    <a:pt x="0" y="14259"/>
                  </a:lnTo>
                  <a:cubicBezTo>
                    <a:pt x="0" y="14413"/>
                    <a:pt x="124" y="14537"/>
                    <a:pt x="309" y="14537"/>
                  </a:cubicBezTo>
                  <a:lnTo>
                    <a:pt x="2408" y="14537"/>
                  </a:lnTo>
                  <a:cubicBezTo>
                    <a:pt x="2562" y="14537"/>
                    <a:pt x="2716" y="14413"/>
                    <a:pt x="2716" y="14259"/>
                  </a:cubicBezTo>
                  <a:cubicBezTo>
                    <a:pt x="2716" y="14074"/>
                    <a:pt x="2562" y="13950"/>
                    <a:pt x="2408" y="13950"/>
                  </a:cubicBezTo>
                  <a:lnTo>
                    <a:pt x="587" y="13950"/>
                  </a:lnTo>
                  <a:lnTo>
                    <a:pt x="587" y="12932"/>
                  </a:lnTo>
                  <a:cubicBezTo>
                    <a:pt x="587" y="12778"/>
                    <a:pt x="710" y="12654"/>
                    <a:pt x="865" y="12654"/>
                  </a:cubicBezTo>
                  <a:lnTo>
                    <a:pt x="6543" y="12654"/>
                  </a:lnTo>
                  <a:cubicBezTo>
                    <a:pt x="6697" y="12654"/>
                    <a:pt x="6821" y="12778"/>
                    <a:pt x="6821" y="12932"/>
                  </a:cubicBezTo>
                  <a:lnTo>
                    <a:pt x="6821" y="13950"/>
                  </a:lnTo>
                  <a:lnTo>
                    <a:pt x="4969" y="13950"/>
                  </a:lnTo>
                  <a:cubicBezTo>
                    <a:pt x="4815" y="13950"/>
                    <a:pt x="4691" y="14074"/>
                    <a:pt x="4691" y="14259"/>
                  </a:cubicBezTo>
                  <a:cubicBezTo>
                    <a:pt x="4691" y="14413"/>
                    <a:pt x="4815" y="14537"/>
                    <a:pt x="4969" y="14537"/>
                  </a:cubicBezTo>
                  <a:lnTo>
                    <a:pt x="13086" y="14537"/>
                  </a:lnTo>
                  <a:cubicBezTo>
                    <a:pt x="13240" y="14537"/>
                    <a:pt x="13364" y="14413"/>
                    <a:pt x="13364" y="14259"/>
                  </a:cubicBezTo>
                  <a:lnTo>
                    <a:pt x="13364" y="2840"/>
                  </a:lnTo>
                  <a:cubicBezTo>
                    <a:pt x="13364" y="2779"/>
                    <a:pt x="13333" y="2686"/>
                    <a:pt x="13271" y="2655"/>
                  </a:cubicBezTo>
                  <a:lnTo>
                    <a:pt x="10709" y="94"/>
                  </a:lnTo>
                  <a:cubicBezTo>
                    <a:pt x="10679" y="32"/>
                    <a:pt x="10586" y="1"/>
                    <a:pt x="10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029;p85">
              <a:extLst>
                <a:ext uri="{FF2B5EF4-FFF2-40B4-BE49-F238E27FC236}">
                  <a16:creationId xmlns:a16="http://schemas.microsoft.com/office/drawing/2014/main" id="{F9B1941D-414E-443F-B572-03A5F11A9296}"/>
                </a:ext>
              </a:extLst>
            </p:cNvPr>
            <p:cNvSpPr/>
            <p:nvPr/>
          </p:nvSpPr>
          <p:spPr>
            <a:xfrm>
              <a:off x="7206800" y="3184775"/>
              <a:ext cx="78725" cy="13900"/>
            </a:xfrm>
            <a:custGeom>
              <a:avLst/>
              <a:gdLst/>
              <a:ahLst/>
              <a:cxnLst/>
              <a:rect l="l" t="t" r="r" b="b"/>
              <a:pathLst>
                <a:path w="3149" h="556" extrusionOk="0">
                  <a:moveTo>
                    <a:pt x="309" y="0"/>
                  </a:moveTo>
                  <a:cubicBezTo>
                    <a:pt x="155" y="0"/>
                    <a:pt x="0" y="124"/>
                    <a:pt x="0" y="278"/>
                  </a:cubicBezTo>
                  <a:cubicBezTo>
                    <a:pt x="0" y="432"/>
                    <a:pt x="155" y="556"/>
                    <a:pt x="309" y="556"/>
                  </a:cubicBezTo>
                  <a:lnTo>
                    <a:pt x="2840" y="556"/>
                  </a:lnTo>
                  <a:cubicBezTo>
                    <a:pt x="2994" y="556"/>
                    <a:pt x="3148" y="432"/>
                    <a:pt x="3148" y="278"/>
                  </a:cubicBezTo>
                  <a:cubicBezTo>
                    <a:pt x="3148" y="124"/>
                    <a:pt x="2994" y="0"/>
                    <a:pt x="28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030;p85">
              <a:extLst>
                <a:ext uri="{FF2B5EF4-FFF2-40B4-BE49-F238E27FC236}">
                  <a16:creationId xmlns:a16="http://schemas.microsoft.com/office/drawing/2014/main" id="{7BAA4B50-2CD5-48B9-BC79-8F4DCFB4A6A0}"/>
                </a:ext>
              </a:extLst>
            </p:cNvPr>
            <p:cNvSpPr/>
            <p:nvPr/>
          </p:nvSpPr>
          <p:spPr>
            <a:xfrm>
              <a:off x="7226850" y="3227200"/>
              <a:ext cx="59450" cy="14700"/>
            </a:xfrm>
            <a:custGeom>
              <a:avLst/>
              <a:gdLst/>
              <a:ahLst/>
              <a:cxnLst/>
              <a:rect l="l" t="t" r="r" b="b"/>
              <a:pathLst>
                <a:path w="2378" h="588" extrusionOk="0">
                  <a:moveTo>
                    <a:pt x="340" y="1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031;p85">
              <a:extLst>
                <a:ext uri="{FF2B5EF4-FFF2-40B4-BE49-F238E27FC236}">
                  <a16:creationId xmlns:a16="http://schemas.microsoft.com/office/drawing/2014/main" id="{580E3BC4-69AB-4BBB-B9FD-A6835DDA2483}"/>
                </a:ext>
              </a:extLst>
            </p:cNvPr>
            <p:cNvSpPr/>
            <p:nvPr/>
          </p:nvSpPr>
          <p:spPr>
            <a:xfrm>
              <a:off x="7226850" y="3269650"/>
              <a:ext cx="59450" cy="14675"/>
            </a:xfrm>
            <a:custGeom>
              <a:avLst/>
              <a:gdLst/>
              <a:ahLst/>
              <a:cxnLst/>
              <a:rect l="l" t="t" r="r" b="b"/>
              <a:pathLst>
                <a:path w="2378" h="587" extrusionOk="0">
                  <a:moveTo>
                    <a:pt x="340" y="0"/>
                  </a:moveTo>
                  <a:cubicBezTo>
                    <a:pt x="1" y="62"/>
                    <a:pt x="1" y="525"/>
                    <a:pt x="340" y="587"/>
                  </a:cubicBezTo>
                  <a:lnTo>
                    <a:pt x="2038" y="587"/>
                  </a:lnTo>
                  <a:cubicBezTo>
                    <a:pt x="2377" y="525"/>
                    <a:pt x="2377" y="62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2032;p85">
              <a:extLst>
                <a:ext uri="{FF2B5EF4-FFF2-40B4-BE49-F238E27FC236}">
                  <a16:creationId xmlns:a16="http://schemas.microsoft.com/office/drawing/2014/main" id="{483EE696-A64D-46FC-9F98-1A44742D2F5F}"/>
                </a:ext>
              </a:extLst>
            </p:cNvPr>
            <p:cNvSpPr/>
            <p:nvPr/>
          </p:nvSpPr>
          <p:spPr>
            <a:xfrm>
              <a:off x="7226850" y="3312850"/>
              <a:ext cx="59450" cy="13900"/>
            </a:xfrm>
            <a:custGeom>
              <a:avLst/>
              <a:gdLst/>
              <a:ahLst/>
              <a:cxnLst/>
              <a:rect l="l" t="t" r="r" b="b"/>
              <a:pathLst>
                <a:path w="2378" h="556" extrusionOk="0">
                  <a:moveTo>
                    <a:pt x="340" y="0"/>
                  </a:moveTo>
                  <a:cubicBezTo>
                    <a:pt x="1" y="31"/>
                    <a:pt x="1" y="525"/>
                    <a:pt x="340" y="556"/>
                  </a:cubicBezTo>
                  <a:lnTo>
                    <a:pt x="2038" y="556"/>
                  </a:lnTo>
                  <a:cubicBezTo>
                    <a:pt x="2377" y="525"/>
                    <a:pt x="2377" y="31"/>
                    <a:pt x="2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2033;p85">
              <a:extLst>
                <a:ext uri="{FF2B5EF4-FFF2-40B4-BE49-F238E27FC236}">
                  <a16:creationId xmlns:a16="http://schemas.microsoft.com/office/drawing/2014/main" id="{14C165A7-8186-4377-83F3-2E65684FB979}"/>
                </a:ext>
              </a:extLst>
            </p:cNvPr>
            <p:cNvSpPr/>
            <p:nvPr/>
          </p:nvSpPr>
          <p:spPr>
            <a:xfrm>
              <a:off x="7204150" y="3355175"/>
              <a:ext cx="82150" cy="14125"/>
            </a:xfrm>
            <a:custGeom>
              <a:avLst/>
              <a:gdLst/>
              <a:ahLst/>
              <a:cxnLst/>
              <a:rect l="l" t="t" r="r" b="b"/>
              <a:pathLst>
                <a:path w="3286" h="565" extrusionOk="0">
                  <a:moveTo>
                    <a:pt x="361" y="1"/>
                  </a:moveTo>
                  <a:cubicBezTo>
                    <a:pt x="1" y="1"/>
                    <a:pt x="1" y="564"/>
                    <a:pt x="361" y="564"/>
                  </a:cubicBezTo>
                  <a:cubicBezTo>
                    <a:pt x="378" y="564"/>
                    <a:pt x="396" y="563"/>
                    <a:pt x="415" y="560"/>
                  </a:cubicBezTo>
                  <a:lnTo>
                    <a:pt x="2946" y="560"/>
                  </a:lnTo>
                  <a:cubicBezTo>
                    <a:pt x="3285" y="529"/>
                    <a:pt x="3285" y="36"/>
                    <a:pt x="2946" y="5"/>
                  </a:cubicBezTo>
                  <a:lnTo>
                    <a:pt x="415" y="5"/>
                  </a:lnTo>
                  <a:cubicBezTo>
                    <a:pt x="396" y="2"/>
                    <a:pt x="378" y="1"/>
                    <a:pt x="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2034;p85">
              <a:extLst>
                <a:ext uri="{FF2B5EF4-FFF2-40B4-BE49-F238E27FC236}">
                  <a16:creationId xmlns:a16="http://schemas.microsoft.com/office/drawing/2014/main" id="{FA61A71A-A06A-47BC-8826-C551DAD7EAF2}"/>
                </a:ext>
              </a:extLst>
            </p:cNvPr>
            <p:cNvSpPr/>
            <p:nvPr/>
          </p:nvSpPr>
          <p:spPr>
            <a:xfrm>
              <a:off x="7077350" y="3402300"/>
              <a:ext cx="16050" cy="13875"/>
            </a:xfrm>
            <a:custGeom>
              <a:avLst/>
              <a:gdLst/>
              <a:ahLst/>
              <a:cxnLst/>
              <a:rect l="l" t="t" r="r" b="b"/>
              <a:pathLst>
                <a:path w="642" h="555" extrusionOk="0">
                  <a:moveTo>
                    <a:pt x="330" y="0"/>
                  </a:moveTo>
                  <a:cubicBezTo>
                    <a:pt x="106" y="0"/>
                    <a:pt x="1" y="289"/>
                    <a:pt x="148" y="465"/>
                  </a:cubicBezTo>
                  <a:cubicBezTo>
                    <a:pt x="210" y="527"/>
                    <a:pt x="285" y="554"/>
                    <a:pt x="358" y="554"/>
                  </a:cubicBezTo>
                  <a:cubicBezTo>
                    <a:pt x="505" y="554"/>
                    <a:pt x="642" y="445"/>
                    <a:pt x="642" y="280"/>
                  </a:cubicBezTo>
                  <a:cubicBezTo>
                    <a:pt x="642" y="126"/>
                    <a:pt x="518" y="2"/>
                    <a:pt x="364" y="2"/>
                  </a:cubicBezTo>
                  <a:cubicBezTo>
                    <a:pt x="352" y="1"/>
                    <a:pt x="341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6506;p75">
            <a:extLst>
              <a:ext uri="{FF2B5EF4-FFF2-40B4-BE49-F238E27FC236}">
                <a16:creationId xmlns:a16="http://schemas.microsoft.com/office/drawing/2014/main" id="{BAAA0EBD-B7A4-4563-9687-B0D326958693}"/>
              </a:ext>
            </a:extLst>
          </p:cNvPr>
          <p:cNvGrpSpPr/>
          <p:nvPr/>
        </p:nvGrpSpPr>
        <p:grpSpPr>
          <a:xfrm>
            <a:off x="1085556" y="5648112"/>
            <a:ext cx="1023966" cy="910504"/>
            <a:chOff x="5585861" y="2905929"/>
            <a:chExt cx="379764" cy="337684"/>
          </a:xfrm>
          <a:solidFill>
            <a:srgbClr val="2268EE"/>
          </a:solidFill>
        </p:grpSpPr>
        <p:sp>
          <p:nvSpPr>
            <p:cNvPr id="80" name="Google Shape;16507;p75">
              <a:extLst>
                <a:ext uri="{FF2B5EF4-FFF2-40B4-BE49-F238E27FC236}">
                  <a16:creationId xmlns:a16="http://schemas.microsoft.com/office/drawing/2014/main" id="{9F868A25-2FEC-4823-9D9A-7787B31E0572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508;p75">
              <a:extLst>
                <a:ext uri="{FF2B5EF4-FFF2-40B4-BE49-F238E27FC236}">
                  <a16:creationId xmlns:a16="http://schemas.microsoft.com/office/drawing/2014/main" id="{A6EB0F53-DF88-475E-BFA6-7B71A2DBED02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509;p75">
              <a:extLst>
                <a:ext uri="{FF2B5EF4-FFF2-40B4-BE49-F238E27FC236}">
                  <a16:creationId xmlns:a16="http://schemas.microsoft.com/office/drawing/2014/main" id="{9D4BF3D3-76B7-48B8-A401-9B7F0742D1A1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510;p75">
              <a:extLst>
                <a:ext uri="{FF2B5EF4-FFF2-40B4-BE49-F238E27FC236}">
                  <a16:creationId xmlns:a16="http://schemas.microsoft.com/office/drawing/2014/main" id="{F3CC02C9-B8F8-4FC3-B1AB-E03E508E6AE8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16722;p75">
            <a:extLst>
              <a:ext uri="{FF2B5EF4-FFF2-40B4-BE49-F238E27FC236}">
                <a16:creationId xmlns:a16="http://schemas.microsoft.com/office/drawing/2014/main" id="{D5988110-CEAE-4337-A291-B1AE3D0AD488}"/>
              </a:ext>
            </a:extLst>
          </p:cNvPr>
          <p:cNvSpPr/>
          <p:nvPr/>
        </p:nvSpPr>
        <p:spPr>
          <a:xfrm>
            <a:off x="1274704" y="3401170"/>
            <a:ext cx="834818" cy="834894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rgbClr val="2268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164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6834" y="3371812"/>
            <a:ext cx="4925930" cy="3090125"/>
          </a:xfrm>
          <a:prstGeom prst="rect">
            <a:avLst/>
          </a:prstGeom>
          <a:solidFill>
            <a:srgbClr val="4364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605C918-10CF-491C-8380-6FC65540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46" y="1496345"/>
            <a:ext cx="9999453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ВЫВОДЫ: отвечаем </a:t>
            </a:r>
            <a:b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вопрос «ЧТО ИЗМЕНИЛОСЬ </a:t>
            </a:r>
            <a:b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6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(во мне, в детях)?» </a:t>
            </a:r>
            <a:endParaRPr lang="ru-RU" sz="3200" b="1" dirty="0"/>
          </a:p>
        </p:txBody>
      </p:sp>
      <p:grpSp>
        <p:nvGrpSpPr>
          <p:cNvPr id="85" name="Google Shape;32412;p86">
            <a:extLst>
              <a:ext uri="{FF2B5EF4-FFF2-40B4-BE49-F238E27FC236}">
                <a16:creationId xmlns:a16="http://schemas.microsoft.com/office/drawing/2014/main" id="{B7E8FD60-42E7-4061-B1AB-7C4BF77B3104}"/>
              </a:ext>
            </a:extLst>
          </p:cNvPr>
          <p:cNvGrpSpPr/>
          <p:nvPr/>
        </p:nvGrpSpPr>
        <p:grpSpPr>
          <a:xfrm>
            <a:off x="1153546" y="3408145"/>
            <a:ext cx="1018296" cy="1018296"/>
            <a:chOff x="4673513" y="3789408"/>
            <a:chExt cx="297700" cy="297700"/>
          </a:xfrm>
          <a:solidFill>
            <a:srgbClr val="2268EE"/>
          </a:solidFill>
        </p:grpSpPr>
        <p:sp>
          <p:nvSpPr>
            <p:cNvPr id="86" name="Google Shape;32413;p86">
              <a:extLst>
                <a:ext uri="{FF2B5EF4-FFF2-40B4-BE49-F238E27FC236}">
                  <a16:creationId xmlns:a16="http://schemas.microsoft.com/office/drawing/2014/main" id="{F47D3617-D8EA-4480-B60A-53D28F4B87A8}"/>
                </a:ext>
              </a:extLst>
            </p:cNvPr>
            <p:cNvSpPr/>
            <p:nvPr/>
          </p:nvSpPr>
          <p:spPr>
            <a:xfrm>
              <a:off x="4709213" y="3803083"/>
              <a:ext cx="255450" cy="176850"/>
            </a:xfrm>
            <a:custGeom>
              <a:avLst/>
              <a:gdLst/>
              <a:ahLst/>
              <a:cxnLst/>
              <a:rect l="l" t="t" r="r" b="b"/>
              <a:pathLst>
                <a:path w="10218" h="7074" extrusionOk="0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2414;p86">
              <a:extLst>
                <a:ext uri="{FF2B5EF4-FFF2-40B4-BE49-F238E27FC236}">
                  <a16:creationId xmlns:a16="http://schemas.microsoft.com/office/drawing/2014/main" id="{2E4F274C-5510-4E21-89D5-EE36ED2B6EFD}"/>
                </a:ext>
              </a:extLst>
            </p:cNvPr>
            <p:cNvSpPr/>
            <p:nvPr/>
          </p:nvSpPr>
          <p:spPr>
            <a:xfrm>
              <a:off x="4710413" y="3887633"/>
              <a:ext cx="254850" cy="152450"/>
            </a:xfrm>
            <a:custGeom>
              <a:avLst/>
              <a:gdLst/>
              <a:ahLst/>
              <a:cxnLst/>
              <a:rect l="l" t="t" r="r" b="b"/>
              <a:pathLst>
                <a:path w="10194" h="6098" extrusionOk="0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2415;p86">
              <a:extLst>
                <a:ext uri="{FF2B5EF4-FFF2-40B4-BE49-F238E27FC236}">
                  <a16:creationId xmlns:a16="http://schemas.microsoft.com/office/drawing/2014/main" id="{4620F880-DC2F-4C6D-A5CA-D4F069FA34F9}"/>
                </a:ext>
              </a:extLst>
            </p:cNvPr>
            <p:cNvSpPr/>
            <p:nvPr/>
          </p:nvSpPr>
          <p:spPr>
            <a:xfrm>
              <a:off x="4673513" y="3789408"/>
              <a:ext cx="297700" cy="297700"/>
            </a:xfrm>
            <a:custGeom>
              <a:avLst/>
              <a:gdLst/>
              <a:ahLst/>
              <a:cxnLst/>
              <a:rect l="l" t="t" r="r" b="b"/>
              <a:pathLst>
                <a:path w="11908" h="11908" extrusionOk="0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39E141-4B2F-442F-AEDB-C52ACD99D019}"/>
              </a:ext>
            </a:extLst>
          </p:cNvPr>
          <p:cNvSpPr/>
          <p:nvPr/>
        </p:nvSpPr>
        <p:spPr>
          <a:xfrm>
            <a:off x="2684833" y="5384719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ЧТО ИЗМЕНИЛОСЬ?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Ценностное отношение к объектам природы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FE4948-D1D0-40DF-B0C0-42B901ABA438}"/>
              </a:ext>
            </a:extLst>
          </p:cNvPr>
          <p:cNvSpPr/>
          <p:nvPr/>
        </p:nvSpPr>
        <p:spPr>
          <a:xfrm>
            <a:off x="2684833" y="3689025"/>
            <a:ext cx="49307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КАКИЕ РЕЗУЛЬТАТЫ?</a:t>
            </a:r>
          </a:p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Повышение уровня экологической культуры обучающихся</a:t>
            </a:r>
          </a:p>
        </p:txBody>
      </p:sp>
      <p:grpSp>
        <p:nvGrpSpPr>
          <p:cNvPr id="89" name="Google Shape;13673;p70">
            <a:extLst>
              <a:ext uri="{FF2B5EF4-FFF2-40B4-BE49-F238E27FC236}">
                <a16:creationId xmlns:a16="http://schemas.microsoft.com/office/drawing/2014/main" id="{589F5EC3-7721-4C6A-AEAD-1C689777E996}"/>
              </a:ext>
            </a:extLst>
          </p:cNvPr>
          <p:cNvGrpSpPr/>
          <p:nvPr/>
        </p:nvGrpSpPr>
        <p:grpSpPr>
          <a:xfrm>
            <a:off x="1153546" y="4930884"/>
            <a:ext cx="1018296" cy="1138694"/>
            <a:chOff x="861113" y="2885746"/>
            <a:chExt cx="333809" cy="373277"/>
          </a:xfrm>
          <a:solidFill>
            <a:srgbClr val="2268EE"/>
          </a:solidFill>
        </p:grpSpPr>
        <p:sp>
          <p:nvSpPr>
            <p:cNvPr id="90" name="Google Shape;13674;p70">
              <a:extLst>
                <a:ext uri="{FF2B5EF4-FFF2-40B4-BE49-F238E27FC236}">
                  <a16:creationId xmlns:a16="http://schemas.microsoft.com/office/drawing/2014/main" id="{DC044DD2-81F1-4C52-8F52-2E257D5C882E}"/>
                </a:ext>
              </a:extLst>
            </p:cNvPr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3675;p70">
              <a:extLst>
                <a:ext uri="{FF2B5EF4-FFF2-40B4-BE49-F238E27FC236}">
                  <a16:creationId xmlns:a16="http://schemas.microsoft.com/office/drawing/2014/main" id="{AA723846-6165-4280-9C64-1E372A0623D6}"/>
                </a:ext>
              </a:extLst>
            </p:cNvPr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3676;p70">
              <a:extLst>
                <a:ext uri="{FF2B5EF4-FFF2-40B4-BE49-F238E27FC236}">
                  <a16:creationId xmlns:a16="http://schemas.microsoft.com/office/drawing/2014/main" id="{6349C705-2080-4123-A6EB-5C1DD779EF49}"/>
                </a:ext>
              </a:extLst>
            </p:cNvPr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FE4948-D1D0-40DF-B0C0-42B901ABA438}"/>
              </a:ext>
            </a:extLst>
          </p:cNvPr>
          <p:cNvSpPr/>
          <p:nvPr/>
        </p:nvSpPr>
        <p:spPr>
          <a:xfrm>
            <a:off x="8244459" y="3838090"/>
            <a:ext cx="38334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я делаю не так, как другие?</a:t>
            </a:r>
          </a:p>
          <a:p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Организовываю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связь экологического образования на разных уровнях возрастного развития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9" name="Google Shape;16506;p75">
            <a:extLst>
              <a:ext uri="{FF2B5EF4-FFF2-40B4-BE49-F238E27FC236}">
                <a16:creationId xmlns:a16="http://schemas.microsoft.com/office/drawing/2014/main" id="{BAAA0EBD-B7A4-4563-9687-B0D326958693}"/>
              </a:ext>
            </a:extLst>
          </p:cNvPr>
          <p:cNvGrpSpPr/>
          <p:nvPr/>
        </p:nvGrpSpPr>
        <p:grpSpPr>
          <a:xfrm>
            <a:off x="7311253" y="4100564"/>
            <a:ext cx="817362" cy="910504"/>
            <a:chOff x="5585861" y="2905929"/>
            <a:chExt cx="379764" cy="337684"/>
          </a:xfrm>
          <a:solidFill>
            <a:schemeClr val="bg1"/>
          </a:solidFill>
        </p:grpSpPr>
        <p:sp>
          <p:nvSpPr>
            <p:cNvPr id="20" name="Google Shape;16507;p75">
              <a:extLst>
                <a:ext uri="{FF2B5EF4-FFF2-40B4-BE49-F238E27FC236}">
                  <a16:creationId xmlns:a16="http://schemas.microsoft.com/office/drawing/2014/main" id="{9F868A25-2FEC-4823-9D9A-7787B31E0572}"/>
                </a:ext>
              </a:extLst>
            </p:cNvPr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6508;p75">
              <a:extLst>
                <a:ext uri="{FF2B5EF4-FFF2-40B4-BE49-F238E27FC236}">
                  <a16:creationId xmlns:a16="http://schemas.microsoft.com/office/drawing/2014/main" id="{A6EB0F53-DF88-475E-BFA6-7B71A2DBED02}"/>
                </a:ext>
              </a:extLst>
            </p:cNvPr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6509;p75">
              <a:extLst>
                <a:ext uri="{FF2B5EF4-FFF2-40B4-BE49-F238E27FC236}">
                  <a16:creationId xmlns:a16="http://schemas.microsoft.com/office/drawing/2014/main" id="{9D4BF3D3-76B7-48B8-A401-9B7F0742D1A1}"/>
                </a:ext>
              </a:extLst>
            </p:cNvPr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6510;p75">
              <a:extLst>
                <a:ext uri="{FF2B5EF4-FFF2-40B4-BE49-F238E27FC236}">
                  <a16:creationId xmlns:a16="http://schemas.microsoft.com/office/drawing/2014/main" id="{F3CC02C9-B8F8-4FC3-B1AB-E03E508E6AE8}"/>
                </a:ext>
              </a:extLst>
            </p:cNvPr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735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1521" y="1644968"/>
            <a:ext cx="12269133" cy="4571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6" y="4525155"/>
            <a:ext cx="5361443" cy="2334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17" y="6069578"/>
            <a:ext cx="3617983" cy="798578"/>
          </a:xfrm>
          <a:prstGeom prst="rect">
            <a:avLst/>
          </a:prstGeo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  <a:prstGeom prst="rect">
            <a:avLst/>
          </a:prstGeom>
        </p:spPr>
      </p:pic>
      <p:pic>
        <p:nvPicPr>
          <p:cNvPr id="13" name="Объект 6">
            <a:extLst>
              <a:ext uri="{FF2B5EF4-FFF2-40B4-BE49-F238E27FC236}">
                <a16:creationId xmlns:a16="http://schemas.microsoft.com/office/drawing/2014/main" id="{1EE9509B-5BC0-44D8-9DF8-24CF603DAF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94" y="1166259"/>
            <a:ext cx="3501013" cy="5519030"/>
          </a:xfrm>
          <a:prstGeom prst="ellipse">
            <a:avLst/>
          </a:prstGeom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14" name="Объект 4">
            <a:extLst>
              <a:ext uri="{FF2B5EF4-FFF2-40B4-BE49-F238E27FC236}">
                <a16:creationId xmlns:a16="http://schemas.microsoft.com/office/drawing/2014/main" id="{71877A74-DA0F-4B0F-9210-13D852E107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1" y="1166259"/>
            <a:ext cx="4190897" cy="3489303"/>
          </a:xfrm>
          <a:prstGeom prst="ellipse">
            <a:avLst/>
          </a:prstGeom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15" name="Объект 4">
            <a:extLst>
              <a:ext uri="{FF2B5EF4-FFF2-40B4-BE49-F238E27FC236}">
                <a16:creationId xmlns:a16="http://schemas.microsoft.com/office/drawing/2014/main" id="{1C6E47D3-496E-448F-A8DF-ABC8358981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07" y="1166260"/>
            <a:ext cx="4103972" cy="3505200"/>
          </a:xfrm>
          <a:prstGeom prst="ellipse">
            <a:avLst/>
          </a:prstGeom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E8F9533-21CD-4A11-AC5F-DFB512A2EC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3" y="4830200"/>
            <a:ext cx="4190897" cy="185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7D2CD1C-4287-4ACF-ADF4-F3F27BCBC2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65" y="4800599"/>
            <a:ext cx="4388372" cy="2037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</p:spTree>
    <p:extLst>
      <p:ext uri="{BB962C8B-B14F-4D97-AF65-F5344CB8AC3E}">
        <p14:creationId xmlns:p14="http://schemas.microsoft.com/office/powerpoint/2010/main" val="245003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93267B-002F-4C63-A9BE-E19A7466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102" y="217623"/>
            <a:ext cx="4763729" cy="670651"/>
          </a:xfrm>
        </p:spPr>
        <p:txBody>
          <a:bodyPr>
            <a:norm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6E1AC73-55B4-4419-BD8D-DD00DB700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61" y="1047135"/>
            <a:ext cx="2911077" cy="5533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7E0092-C6BA-40D4-A06F-FC5D7A27F0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" y="737420"/>
            <a:ext cx="3984165" cy="314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FBB3DB-7028-4640-A0EA-D34E6A660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99" y="737421"/>
            <a:ext cx="3970383" cy="298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F74A73-DC35-4AB7-B4BC-E462477AD9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099" y="3872781"/>
            <a:ext cx="3984166" cy="276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2F545F-2F48-41B3-B2F6-47803FEAFA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5" y="3987165"/>
            <a:ext cx="3984165" cy="276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943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A0ED00C-047F-48D5-B3CD-CAD21CC8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05" y="162232"/>
            <a:ext cx="9029574" cy="359979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A8B1954-0717-4ABE-9E33-5FD011478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753979"/>
            <a:ext cx="4248628" cy="583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8748C0-D312-4231-BC25-C1A2AD421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3257" r="357" b="9043"/>
          <a:stretch/>
        </p:blipFill>
        <p:spPr>
          <a:xfrm>
            <a:off x="8052620" y="753979"/>
            <a:ext cx="3919248" cy="590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30E78B-3119-4117-8A26-D55C32C473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r="3113" b="2956"/>
          <a:stretch/>
        </p:blipFill>
        <p:spPr>
          <a:xfrm>
            <a:off x="4468762" y="753980"/>
            <a:ext cx="3583858" cy="5835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</p:spTree>
    <p:extLst>
      <p:ext uri="{BB962C8B-B14F-4D97-AF65-F5344CB8AC3E}">
        <p14:creationId xmlns:p14="http://schemas.microsoft.com/office/powerpoint/2010/main" val="184541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1678091" y="4313063"/>
            <a:ext cx="41173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</a:t>
            </a:r>
          </a:p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первокурсников</a:t>
            </a:r>
          </a:p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ежегодно вовлекается в проект</a:t>
            </a:r>
            <a:endParaRPr lang="ru-RU" sz="5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6871" y="983028"/>
            <a:ext cx="2773680" cy="6300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0671" y="3416461"/>
            <a:ext cx="262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671033" y="1754195"/>
            <a:ext cx="31373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</a:t>
            </a:r>
          </a:p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дошкольников ежегодно вовлекается в проект</a:t>
            </a:r>
          </a:p>
          <a:p>
            <a:pPr algn="ctr"/>
            <a:endParaRPr lang="ru-RU" sz="5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7288" y="3416461"/>
            <a:ext cx="262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4028" y="4313063"/>
            <a:ext cx="2822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</a:p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номеров газеты выпущено за 2019 – 2024 гг.</a:t>
            </a:r>
          </a:p>
          <a:p>
            <a:pPr algn="ctr"/>
            <a:endParaRPr lang="ru-RU" sz="5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2624" y="1754195"/>
            <a:ext cx="26212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300</a:t>
            </a:r>
          </a:p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студентов ежегодно знакомятся с выставкой </a:t>
            </a:r>
          </a:p>
          <a:p>
            <a:pPr algn="ctr"/>
            <a:endParaRPr lang="ru-RU" sz="5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705" y="1754196"/>
            <a:ext cx="359258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2268E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1 500</a:t>
            </a:r>
          </a:p>
          <a:p>
            <a:pPr algn="ctr"/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студентов за 5 лет ознакомлены с номерами экологических газет</a:t>
            </a:r>
          </a:p>
          <a:p>
            <a:pPr algn="ctr"/>
            <a:endParaRPr lang="ru-RU" sz="5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1" y="1558"/>
            <a:ext cx="7394463" cy="9448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290" y="4443145"/>
            <a:ext cx="5361443" cy="786264"/>
          </a:xfrm>
          <a:prstGeom prst="rect">
            <a:avLst/>
          </a:prstGeom>
        </p:spPr>
      </p:pic>
      <p:pic>
        <p:nvPicPr>
          <p:cNvPr id="22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46" y="421739"/>
            <a:ext cx="2667005" cy="472441"/>
          </a:xfrm>
        </p:spPr>
      </p:pic>
    </p:spTree>
    <p:extLst>
      <p:ext uri="{BB962C8B-B14F-4D97-AF65-F5344CB8AC3E}">
        <p14:creationId xmlns:p14="http://schemas.microsoft.com/office/powerpoint/2010/main" val="3051453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203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 В сентябре 2019 учебного года было принято решение организовать проект по выпуску экологической газеты «Мир вокруг нас». Изначально планировалось издание газеты с целью ознакомления обучающихся с важными экологическими датами нашей страны и мира. Но ребят настолько увлекла эта работа, что они не просто освещали соответствующий день календаря, а активно принимали участие в соответствующих событиях. Так в Синичкин день (12 ноября) они изготовили кормушки и разместили их перед зданием техникума. В день Заповедников (11 января) ежегодно организовывали виртуальные экскурсии в Мордовский государственный заповедник им. С.Г. Смидовича. В день домашних животных (30 ноября) предоставляли фотографии со своими питомцами и собирали средства для приюта бездомных животных.   Газета заиграла яркими красками. Там появилась, не только интересная информация, но и фото рубрика «Мы в кадре с природой. Ведь мы ее часть». Когда газета стала популярна в студенческой среде нашим студентам пришла в голову новая идея - поделиться своими знаниями о природе с подрастающим поколением. Дошкольники из МАДОУ «Центр развития ребенка – детский сад №6» были рады очередной встречи со студентами. Ребята часто посещали дошколят. Были в роли Дедов Морозов, помогали с уборкой, проводили мастер-класс по созданию броши «Георгиевская ленточка». Выпуски экологических газет тоже оказались детям по душе.   Детско-молодежная пресса стала массовым и повсеместным явлением нашей жизни. Дети и подростки нуждаются в периодических изданиях, где сотрудничали бы они сами и где затрагивались бы важные и интересные для них темы.  Студенческую газету можно сейчас рассматривать как средство создания настоящего крепкого творческого коллектива, как средство формирования общественного мнения и  воспитания.  Для активных и  любознательных ребят, газета является своеобразным катализатором и генератором идей.  </vt:lpstr>
      <vt:lpstr>«ЗАЧЕМ Я ЭТО ДЕЛАЮ» </vt:lpstr>
      <vt:lpstr>«ЧТО Я ДЕЛАЮ»  </vt:lpstr>
      <vt:lpstr>ВЫВОДЫ: отвечаем  на вопрос «ЧТО ИЗМЕНИЛОСЬ  (во мне, в детях)?» </vt:lpstr>
      <vt:lpstr>  </vt:lpstr>
      <vt:lpstr>Презентация PowerPoint</vt:lpstr>
      <vt:lpstr>Презентация PowerPoint</vt:lpstr>
      <vt:lpstr>ЦИФРЫ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Админ</cp:lastModifiedBy>
  <cp:revision>40</cp:revision>
  <dcterms:created xsi:type="dcterms:W3CDTF">2023-09-18T13:34:31Z</dcterms:created>
  <dcterms:modified xsi:type="dcterms:W3CDTF">2024-06-16T06:05:51Z</dcterms:modified>
</cp:coreProperties>
</file>