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93" r:id="rId4"/>
    <p:sldId id="306" r:id="rId5"/>
    <p:sldId id="294" r:id="rId6"/>
    <p:sldId id="317" r:id="rId7"/>
    <p:sldId id="296" r:id="rId8"/>
    <p:sldId id="318" r:id="rId9"/>
    <p:sldId id="319" r:id="rId10"/>
    <p:sldId id="299" r:id="rId11"/>
    <p:sldId id="312" r:id="rId12"/>
    <p:sldId id="302" r:id="rId13"/>
    <p:sldId id="304" r:id="rId14"/>
    <p:sldId id="305" r:id="rId15"/>
    <p:sldId id="298" r:id="rId16"/>
  </p:sldIdLst>
  <p:sldSz cx="18288000" cy="10287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B4D"/>
    <a:srgbClr val="373C59"/>
    <a:srgbClr val="BDBEC0"/>
    <a:srgbClr val="EBEAEF"/>
    <a:srgbClr val="FCFCFC"/>
    <a:srgbClr val="FABFB7"/>
    <a:srgbClr val="93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/>
  </p:normalViewPr>
  <p:slideViewPr>
    <p:cSldViewPr>
      <p:cViewPr varScale="1">
        <p:scale>
          <a:sx n="77" d="100"/>
          <a:sy n="77" d="100"/>
        </p:scale>
        <p:origin x="25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26977" y="3736706"/>
            <a:ext cx="12834044" cy="1952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rgbClr val="F7FAF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rgbClr val="043C57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573" y="813354"/>
            <a:ext cx="16256852" cy="190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58304" y="4375413"/>
            <a:ext cx="7513955" cy="2717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0" i="0">
                <a:solidFill>
                  <a:srgbClr val="043C57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74" y="-137354"/>
            <a:ext cx="18220606" cy="10287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3" y="0"/>
            <a:ext cx="18288000" cy="10287000"/>
            <a:chOff x="0" y="0"/>
            <a:chExt cx="18288000" cy="10287000"/>
          </a:xfrm>
          <a:solidFill>
            <a:srgbClr val="EBEAEF"/>
          </a:solidFill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8000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9379019" y="0"/>
                  </a:lnTo>
                  <a:lnTo>
                    <a:pt x="18288000" y="8908981"/>
                  </a:lnTo>
                  <a:lnTo>
                    <a:pt x="18288000" y="10287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987289" y="0"/>
              <a:ext cx="3785235" cy="3744595"/>
            </a:xfrm>
            <a:custGeom>
              <a:avLst/>
              <a:gdLst/>
              <a:ahLst/>
              <a:cxnLst/>
              <a:rect l="l" t="t" r="r" b="b"/>
              <a:pathLst>
                <a:path w="3785234" h="3744595">
                  <a:moveTo>
                    <a:pt x="3784633" y="3703811"/>
                  </a:moveTo>
                  <a:lnTo>
                    <a:pt x="3744222" y="3744222"/>
                  </a:lnTo>
                  <a:lnTo>
                    <a:pt x="0" y="0"/>
                  </a:lnTo>
                  <a:lnTo>
                    <a:pt x="80821" y="0"/>
                  </a:lnTo>
                  <a:lnTo>
                    <a:pt x="3784633" y="37038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2457" y="1020280"/>
            <a:ext cx="14029861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614805" algn="l"/>
                <a:tab pos="2070100" algn="l"/>
                <a:tab pos="3534410" algn="l"/>
              </a:tabLst>
            </a:pPr>
            <a:r>
              <a:rPr lang="ru-RU" sz="2400" b="1" dirty="0">
                <a:solidFill>
                  <a:srgbClr val="373C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ГБУ ДПО РМ  «Центр непрерывного повышения</a:t>
            </a:r>
            <a:br>
              <a:rPr lang="ru-RU" sz="2400" b="1" dirty="0">
                <a:solidFill>
                  <a:srgbClr val="373C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73C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профессионального мастерства педагогических работников – «Педагог 13.ру»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1246" y="2396306"/>
            <a:ext cx="10954554" cy="862416"/>
          </a:xfrm>
          <a:prstGeom prst="rect">
            <a:avLst/>
          </a:prstGeom>
        </p:spPr>
        <p:txBody>
          <a:bodyPr vert="horz" wrap="square" lIns="0" tIns="305435" rIns="0" bIns="0" rtlCol="0">
            <a:spAutoFit/>
          </a:bodyPr>
          <a:lstStyle/>
          <a:p>
            <a:pPr marL="12700" marR="5080"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spc="-475" dirty="0">
              <a:solidFill>
                <a:srgbClr val="F15B4D"/>
              </a:solidFill>
              <a:latin typeface="Arial Narrow" panose="020B0606020202030204" pitchFamily="34" charset="0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704913" y="6780185"/>
            <a:ext cx="4583430" cy="3507104"/>
          </a:xfrm>
          <a:custGeom>
            <a:avLst/>
            <a:gdLst/>
            <a:ahLst/>
            <a:cxnLst/>
            <a:rect l="l" t="t" r="r" b="b"/>
            <a:pathLst>
              <a:path w="4583430" h="3507104">
                <a:moveTo>
                  <a:pt x="4583085" y="3506814"/>
                </a:moveTo>
                <a:lnTo>
                  <a:pt x="0" y="3506814"/>
                </a:lnTo>
                <a:lnTo>
                  <a:pt x="3506814" y="0"/>
                </a:lnTo>
                <a:lnTo>
                  <a:pt x="4583085" y="1076271"/>
                </a:lnTo>
                <a:lnTo>
                  <a:pt x="4583085" y="3506814"/>
                </a:lnTo>
                <a:close/>
              </a:path>
            </a:pathLst>
          </a:custGeom>
          <a:solidFill>
            <a:srgbClr val="BD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98" y="1226684"/>
            <a:ext cx="3238650" cy="467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143" y="366951"/>
            <a:ext cx="4013510" cy="8227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660" y="7871468"/>
            <a:ext cx="2278178" cy="227817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09711" y="6410679"/>
            <a:ext cx="9144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br>
              <a:rPr lang="ru-RU" dirty="0">
                <a:solidFill>
                  <a:srgbClr val="373C59"/>
                </a:solidFill>
                <a:latin typeface="Arial Narrow" panose="020B0606020202030204" pitchFamily="34" charset="0"/>
              </a:rPr>
            </a:br>
            <a:r>
              <a:rPr lang="ru-RU" sz="3600" b="1" dirty="0">
                <a:solidFill>
                  <a:srgbClr val="373C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Наумова Е. М., заведующий лабораторией этнокультурного образования</a:t>
            </a:r>
          </a:p>
          <a:p>
            <a:pPr algn="just"/>
            <a:r>
              <a:rPr lang="ru-RU" sz="3600" b="1" dirty="0">
                <a:solidFill>
                  <a:srgbClr val="373C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ГБУ ДПО РМ «ЦНППМ «Педагог 13.ру»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809" y="2573105"/>
            <a:ext cx="1152244" cy="14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691" y="5740978"/>
            <a:ext cx="1152244" cy="1402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3288" y="2323605"/>
            <a:ext cx="1670449" cy="1767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86" y="5909697"/>
            <a:ext cx="1670449" cy="17679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6EF5F5A-4C84-45BB-87C2-4CE01CAD19C7}"/>
              </a:ext>
            </a:extLst>
          </p:cNvPr>
          <p:cNvSpPr/>
          <p:nvPr/>
        </p:nvSpPr>
        <p:spPr>
          <a:xfrm>
            <a:off x="-421724" y="2396306"/>
            <a:ext cx="14097329" cy="346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Тундонь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покшчитне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Чадыковонь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васенце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чись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пейдемань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Эрьбань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Инечи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«Весенние праздники. Первое апреля – День смеха.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Вербное воскресенье. Пасха»</a:t>
            </a:r>
          </a:p>
        </p:txBody>
      </p:sp>
      <p:pic>
        <p:nvPicPr>
          <p:cNvPr id="1026" name="Picture 2" descr="http://vsegda-pomnim.com/uploads/posts/2022-04/1650606043_28-vsegda-pomnim-com-p-etapi-tsveteniya-verbi-foto-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738" y="5219289"/>
            <a:ext cx="4003522" cy="3002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steomed.su/wp-content/uploads/2018/04/pasxalnye-blyud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820" y="2055066"/>
            <a:ext cx="3886806" cy="2407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4671" y="17272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250367" y="9598991"/>
            <a:ext cx="7855297" cy="68800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r>
              <a:rPr lang="ru-RU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</a:t>
            </a:r>
            <a:endParaRPr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497" y="6380367"/>
            <a:ext cx="2358866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518671" y="2194622"/>
            <a:ext cx="746340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8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60953" y="520645"/>
            <a:ext cx="14068172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«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Тундонь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покшчитне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2" descr="http://www.englishtv.narod.ru/img/lb_owl.gif">
            <a:extLst>
              <a:ext uri="{FF2B5EF4-FFF2-40B4-BE49-F238E27FC236}">
                <a16:creationId xmlns:a16="http://schemas.microsoft.com/office/drawing/2014/main" id="{18C12BB5-3CDA-4CED-92C2-C3526AEB0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1" y="6347921"/>
            <a:ext cx="2834496" cy="34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951D45BC-D423-4DB1-A8BC-FCBC7C6A6C3E}"/>
              </a:ext>
            </a:extLst>
          </p:cNvPr>
          <p:cNvSpPr/>
          <p:nvPr/>
        </p:nvSpPr>
        <p:spPr>
          <a:xfrm>
            <a:off x="6404270" y="2570307"/>
            <a:ext cx="3933855" cy="2846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Инечи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D742FD0-F2FB-4DF4-9049-9014818AB8DB}"/>
              </a:ext>
            </a:extLst>
          </p:cNvPr>
          <p:cNvSpPr/>
          <p:nvPr/>
        </p:nvSpPr>
        <p:spPr>
          <a:xfrm>
            <a:off x="717952" y="1629733"/>
            <a:ext cx="2947035" cy="1529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Навить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DAA6168-D6C2-478D-ACCA-5D2449213CD5}"/>
              </a:ext>
            </a:extLst>
          </p:cNvPr>
          <p:cNvSpPr/>
          <p:nvPr/>
        </p:nvSpPr>
        <p:spPr>
          <a:xfrm>
            <a:off x="11695258" y="1319325"/>
            <a:ext cx="3566923" cy="2501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Панить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куличт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F2ACC89-E135-4470-AA51-D437E83A053E}"/>
              </a:ext>
            </a:extLst>
          </p:cNvPr>
          <p:cNvSpPr/>
          <p:nvPr/>
        </p:nvSpPr>
        <p:spPr>
          <a:xfrm>
            <a:off x="4800600" y="6183678"/>
            <a:ext cx="4295744" cy="2769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Раздить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эрьбат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вадяшить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эйсэст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эйкакшт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ракшат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063026F-E973-4BA8-B88B-4946AD88E088}"/>
              </a:ext>
            </a:extLst>
          </p:cNvPr>
          <p:cNvCxnSpPr>
            <a:cxnSpLocks/>
          </p:cNvCxnSpPr>
          <p:nvPr/>
        </p:nvCxnSpPr>
        <p:spPr>
          <a:xfrm flipH="1" flipV="1">
            <a:off x="3983497" y="2188535"/>
            <a:ext cx="2322134" cy="763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A51B449-A2C4-4C2F-B14A-B40D3235AE58}"/>
              </a:ext>
            </a:extLst>
          </p:cNvPr>
          <p:cNvCxnSpPr>
            <a:cxnSpLocks/>
          </p:cNvCxnSpPr>
          <p:nvPr/>
        </p:nvCxnSpPr>
        <p:spPr>
          <a:xfrm flipH="1">
            <a:off x="9518671" y="6529520"/>
            <a:ext cx="1615637" cy="345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9206E315-C741-445B-9F2A-9C27808B5CE5}"/>
              </a:ext>
            </a:extLst>
          </p:cNvPr>
          <p:cNvCxnSpPr>
            <a:cxnSpLocks/>
          </p:cNvCxnSpPr>
          <p:nvPr/>
        </p:nvCxnSpPr>
        <p:spPr>
          <a:xfrm flipH="1" flipV="1">
            <a:off x="10495178" y="4543094"/>
            <a:ext cx="1392022" cy="697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A6ACEB6-7B99-47F4-882C-8956B3178091}"/>
              </a:ext>
            </a:extLst>
          </p:cNvPr>
          <p:cNvCxnSpPr>
            <a:cxnSpLocks/>
          </p:cNvCxnSpPr>
          <p:nvPr/>
        </p:nvCxnSpPr>
        <p:spPr>
          <a:xfrm flipV="1">
            <a:off x="9964157" y="2758362"/>
            <a:ext cx="1618243" cy="401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7DAA6168-D6C2-478D-ACCA-5D2449213CD5}"/>
              </a:ext>
            </a:extLst>
          </p:cNvPr>
          <p:cNvSpPr/>
          <p:nvPr/>
        </p:nvSpPr>
        <p:spPr>
          <a:xfrm>
            <a:off x="543872" y="3292111"/>
            <a:ext cx="3566923" cy="2501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Явшить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A6ACEB6-7B99-47F4-882C-8956B3178091}"/>
              </a:ext>
            </a:extLst>
          </p:cNvPr>
          <p:cNvCxnSpPr>
            <a:cxnSpLocks/>
          </p:cNvCxnSpPr>
          <p:nvPr/>
        </p:nvCxnSpPr>
        <p:spPr>
          <a:xfrm flipH="1">
            <a:off x="4467881" y="4143689"/>
            <a:ext cx="1677247" cy="248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id="{4EC396EC-E715-4288-93A4-F4936A21D257}"/>
              </a:ext>
            </a:extLst>
          </p:cNvPr>
          <p:cNvSpPr/>
          <p:nvPr/>
        </p:nvSpPr>
        <p:spPr>
          <a:xfrm>
            <a:off x="11172092" y="5206531"/>
            <a:ext cx="3352800" cy="2278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Эрьбань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4671" y="17272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253605" y="9203307"/>
            <a:ext cx="7855297" cy="68800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r>
              <a:rPr lang="ru-RU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</a:t>
            </a:r>
            <a:endParaRPr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074" y="5448300"/>
            <a:ext cx="2739006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24600" y="2323988"/>
            <a:ext cx="746340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09600" y="576665"/>
            <a:ext cx="15773400" cy="101874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Мазыят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теке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Инечинь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ал!</a:t>
            </a:r>
          </a:p>
          <a:p>
            <a:pPr algn="ctr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Инечистэ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менелесь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ванькс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чипаесь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налкси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карми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вадря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норов.</a:t>
            </a:r>
          </a:p>
          <a:p>
            <a:pPr algn="ctr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Инечистэ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пиземе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валы –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вадря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норовс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Ванькс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ваны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вальмас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Кеци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теке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ёвкснэ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Чипаесь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эльни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моданть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Сась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покшчи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Инечи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Эрсить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сынь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эрьва-кодат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Сэть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пижеть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якстереть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Явшить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сынст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инечистэ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endParaRPr lang="ru-RU" sz="3200" b="1" dirty="0"/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2" descr="http://www.englishtv.narod.ru/img/lb_owl.gif">
            <a:extLst>
              <a:ext uri="{FF2B5EF4-FFF2-40B4-BE49-F238E27FC236}">
                <a16:creationId xmlns:a16="http://schemas.microsoft.com/office/drawing/2014/main" id="{18C12BB5-3CDA-4CED-92C2-C3526AEB0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1" y="6347921"/>
            <a:ext cx="2834496" cy="34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4671" y="172721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342760" y="9018789"/>
            <a:ext cx="7855297" cy="68800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8057" y="5749774"/>
            <a:ext cx="4093021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382000" y="2397145"/>
            <a:ext cx="74634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676400" y="2066895"/>
            <a:ext cx="14706600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just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Эйкакшт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мезе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течи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карминенк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содамо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Кодат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тундонь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покшчить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тынь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содатадо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сынст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вастыть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2" descr="https://static4.depositphotos.com/1005091/294/i/950/depositphotos_2942263-stock-photo-red-exlam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605" y="6231933"/>
            <a:ext cx="3153395" cy="374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55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2715" y="83856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8901708" y="8547588"/>
            <a:ext cx="7855297" cy="68800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Самооценивание</a:t>
            </a:r>
            <a:endParaRPr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907225" y="21640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9160" y="-279204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7577" y="6136391"/>
            <a:ext cx="1596006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86000" y="2323988"/>
            <a:ext cx="11502006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just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Эйкакшт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кодамо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питне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тынь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путтадо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эсь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важодеманк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кис? </a:t>
            </a:r>
          </a:p>
          <a:p>
            <a:pPr algn="ctr"/>
            <a:endParaRPr lang="ru-RU" b="1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http://justclickit.ru/flash/alfa/alfa%20(6965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50952"/>
            <a:ext cx="1944215" cy="218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11a1568.ucoz.ru/_nw/1/3600796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65" y="5713648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justclickit.ru/smiles/image/bukvi/bukvi%20(162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813" y="4729337"/>
            <a:ext cx="2952327" cy="290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mabulle78.m.a.pic.centerblog.net/zaurc4ed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4057463"/>
            <a:ext cx="1677144" cy="214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55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4671" y="17272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279675" y="8453522"/>
            <a:ext cx="7855297" cy="179600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r>
              <a:rPr lang="ru-RU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br>
              <a:rPr lang="ru-RU" sz="7200" dirty="0"/>
            </a:br>
            <a:endParaRPr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0" y="6136391"/>
            <a:ext cx="1596006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67000" y="2323988"/>
            <a:ext cx="1112100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учитель задаёт на своё усмотрение</a:t>
            </a:r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55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4671" y="17272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93337" y="583646"/>
            <a:ext cx="12834044" cy="111889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r>
              <a:rPr lang="ru-RU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Вастомазонок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0" y="5905500"/>
            <a:ext cx="2015835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1" y="2323988"/>
            <a:ext cx="1160236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Досвидания картинка смайлик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52700"/>
            <a:ext cx="6400800" cy="4811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6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48882" y="9176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93687" y="531302"/>
            <a:ext cx="587863" cy="111889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72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328466" y="95762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87" y="2767547"/>
            <a:ext cx="625513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1" y="2323988"/>
            <a:ext cx="11602365" cy="19107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b="1" dirty="0"/>
              <a:t>	</a:t>
            </a:r>
            <a:endParaRPr lang="ru-RU" sz="28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906578" y="2323988"/>
            <a:ext cx="108814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ru-RU" sz="40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3676" y="8232110"/>
            <a:ext cx="11602365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b="1" dirty="0"/>
          </a:p>
          <a:p>
            <a:pPr algn="ctr"/>
            <a:r>
              <a:rPr lang="ru-RU" sz="3200" b="1" dirty="0"/>
              <a:t>	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момент</a:t>
            </a:r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59716F-2402-4A08-9C8C-9F72021B6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05" y="193299"/>
            <a:ext cx="12875709" cy="859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sound_05401">
            <a:hlinkClick r:id="" action="ppaction://media"/>
            <a:extLst>
              <a:ext uri="{FF2B5EF4-FFF2-40B4-BE49-F238E27FC236}">
                <a16:creationId xmlns:a16="http://schemas.microsoft.com/office/drawing/2014/main" id="{74034EE2-4CF2-4FD3-A73D-B086A64ED4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03714" y="747328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9550" y="19264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47" y="6074396"/>
            <a:ext cx="568035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44916" y="2781300"/>
            <a:ext cx="1546543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авропгпиамсвыьлаштундоньсваывертеплщпгмнмыпокшчитне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24CF3FB1-8C2E-487B-BE44-3134D34F1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221" y="302559"/>
            <a:ext cx="11695188" cy="249299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Тундонь</a:t>
            </a: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покшчитне</a:t>
            </a: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77776" y="7645324"/>
            <a:ext cx="11602365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материал</a:t>
            </a:r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2" descr="https://static4.depositphotos.com/1005091/294/i/950/depositphotos_2942263-stock-photo-red-exlam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972" y="4872050"/>
            <a:ext cx="3153395" cy="374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englishtv.narod.ru/img/lb_owl.gif">
            <a:extLst>
              <a:ext uri="{FF2B5EF4-FFF2-40B4-BE49-F238E27FC236}">
                <a16:creationId xmlns:a16="http://schemas.microsoft.com/office/drawing/2014/main" id="{32A15D82-5947-46FA-BDF9-F797E803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1" y="6347921"/>
            <a:ext cx="2834496" cy="34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9550" y="-2691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47" y="6074396"/>
            <a:ext cx="568035" cy="393438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477776" y="7645324"/>
            <a:ext cx="11602365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материал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Заголовок 13">
            <a:extLst>
              <a:ext uri="{FF2B5EF4-FFF2-40B4-BE49-F238E27FC236}">
                <a16:creationId xmlns:a16="http://schemas.microsoft.com/office/drawing/2014/main" id="{24CF3FB1-8C2E-487B-BE44-3134D34F1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748" y="797151"/>
            <a:ext cx="15059868" cy="4924425"/>
          </a:xfrm>
        </p:spPr>
        <p:txBody>
          <a:bodyPr/>
          <a:lstStyle/>
          <a:p>
            <a:r>
              <a:rPr lang="ru-RU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новой лексикой:</a:t>
            </a:r>
            <a:br>
              <a:rPr lang="ru-RU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Эрьбань</a:t>
            </a:r>
            <a:r>
              <a:rPr lang="ru-RU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Вербное воскресенье</a:t>
            </a:r>
            <a:br>
              <a:rPr lang="ru-RU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Инечи</a:t>
            </a:r>
            <a:r>
              <a:rPr lang="ru-RU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Пасха</a:t>
            </a:r>
            <a:br>
              <a:rPr lang="ru-RU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Эрьба</a:t>
            </a:r>
            <a:r>
              <a:rPr lang="ru-RU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верба </a:t>
            </a:r>
            <a:br>
              <a:rPr lang="ru-RU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Инечинь</a:t>
            </a:r>
            <a:r>
              <a:rPr lang="ru-RU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 – пасхальное яйцо. </a:t>
            </a:r>
            <a:br>
              <a:rPr lang="ru-RU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0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9730" y="117455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36074" y="1000804"/>
            <a:ext cx="11373239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650742"/>
            <a:ext cx="785177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4375150"/>
            <a:ext cx="785177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http://www.englishtv.narod.ru/img/lb_owl.gif">
            <a:extLst>
              <a:ext uri="{FF2B5EF4-FFF2-40B4-BE49-F238E27FC236}">
                <a16:creationId xmlns:a16="http://schemas.microsoft.com/office/drawing/2014/main" id="{F0B328DE-572E-4703-8C58-CF80C14BF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" y="6644055"/>
            <a:ext cx="2834496" cy="34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2EB073-C7D5-487E-AC6A-712AAFBF8091}"/>
              </a:ext>
            </a:extLst>
          </p:cNvPr>
          <p:cNvSpPr/>
          <p:nvPr/>
        </p:nvSpPr>
        <p:spPr>
          <a:xfrm>
            <a:off x="8167703" y="9504972"/>
            <a:ext cx="3807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материал</a:t>
            </a:r>
          </a:p>
        </p:txBody>
      </p:sp>
      <p:pic>
        <p:nvPicPr>
          <p:cNvPr id="3074" name="Picture 2" descr="C:\Users\Саранск\Desktop\40x55_r_198_00350105360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02" y="678822"/>
            <a:ext cx="9521669" cy="7284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986991" y="8210726"/>
            <a:ext cx="436142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В.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Сычков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(1935 год)</a:t>
            </a:r>
          </a:p>
          <a:p>
            <a:pPr algn="ctr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5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7200" y="190500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620865" y="9119883"/>
            <a:ext cx="7855297" cy="68800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r>
              <a:rPr lang="ru-RU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материал</a:t>
            </a:r>
            <a:endParaRPr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074" y="5448300"/>
            <a:ext cx="2739006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24600" y="2323988"/>
            <a:ext cx="746340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90600" y="535756"/>
            <a:ext cx="1023989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«Пасхальный натюрморт»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Рисунок 18" descr="Picture background">
            <a:extLst>
              <a:ext uri="{FF2B5EF4-FFF2-40B4-BE49-F238E27FC236}">
                <a16:creationId xmlns:a16="http://schemas.microsoft.com/office/drawing/2014/main" id="{A060EF45-FD25-4B29-B7C0-9661B38B778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7" y="2141763"/>
            <a:ext cx="4129213" cy="290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Picture background">
            <a:extLst>
              <a:ext uri="{FF2B5EF4-FFF2-40B4-BE49-F238E27FC236}">
                <a16:creationId xmlns:a16="http://schemas.microsoft.com/office/drawing/2014/main" id="{6663E1A6-D096-4E1D-9849-74FABA9BE36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7" b="33939"/>
          <a:stretch/>
        </p:blipFill>
        <p:spPr bwMode="auto">
          <a:xfrm>
            <a:off x="5785871" y="2766086"/>
            <a:ext cx="2484534" cy="30120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Picture background">
            <a:extLst>
              <a:ext uri="{FF2B5EF4-FFF2-40B4-BE49-F238E27FC236}">
                <a16:creationId xmlns:a16="http://schemas.microsoft.com/office/drawing/2014/main" id="{FB8A2ABF-0235-44AC-ACD9-5BEC95681E5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6" r="7212" b="6283"/>
          <a:stretch/>
        </p:blipFill>
        <p:spPr bwMode="auto">
          <a:xfrm>
            <a:off x="8817429" y="2076927"/>
            <a:ext cx="1808501" cy="2811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 descr="Picture background">
            <a:extLst>
              <a:ext uri="{FF2B5EF4-FFF2-40B4-BE49-F238E27FC236}">
                <a16:creationId xmlns:a16="http://schemas.microsoft.com/office/drawing/2014/main" id="{2A4F87BA-3873-4094-9D66-9ED87211411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29" y="3277083"/>
            <a:ext cx="1689163" cy="2736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Picture background">
            <a:extLst>
              <a:ext uri="{FF2B5EF4-FFF2-40B4-BE49-F238E27FC236}">
                <a16:creationId xmlns:a16="http://schemas.microsoft.com/office/drawing/2014/main" id="{EE9C1661-5939-4E6B-A68F-47EB5D7DBD22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"/>
          <a:stretch/>
        </p:blipFill>
        <p:spPr bwMode="auto">
          <a:xfrm>
            <a:off x="13599077" y="2455059"/>
            <a:ext cx="2274004" cy="2155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Picture background">
            <a:extLst>
              <a:ext uri="{FF2B5EF4-FFF2-40B4-BE49-F238E27FC236}">
                <a16:creationId xmlns:a16="http://schemas.microsoft.com/office/drawing/2014/main" id="{405979BD-14DE-4B84-B015-BDA62492CED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83" y="6555249"/>
            <a:ext cx="3610746" cy="2451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40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5972" y="152950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593957" y="8115300"/>
            <a:ext cx="12834044" cy="68800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r>
              <a:rPr lang="ru-RU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04058"/>
            <a:ext cx="11708827" cy="51569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5641" y="2323988"/>
            <a:ext cx="116023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6" y="8950367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4863941F-BD98-4A26-887F-7867A8EFE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398158"/>
              </p:ext>
            </p:extLst>
          </p:nvPr>
        </p:nvGraphicFramePr>
        <p:xfrm>
          <a:off x="2906578" y="2885246"/>
          <a:ext cx="9621831" cy="2116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1831">
                  <a:extLst>
                    <a:ext uri="{9D8B030D-6E8A-4147-A177-3AD203B41FA5}">
                      <a16:colId xmlns:a16="http://schemas.microsoft.com/office/drawing/2014/main" val="179953057"/>
                    </a:ext>
                  </a:extLst>
                </a:gridCol>
              </a:tblGrid>
              <a:tr h="1993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Вадря</a:t>
                      </a:r>
                      <a:r>
                        <a:rPr lang="ru-RU" sz="4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чись</a:t>
                      </a:r>
                      <a:r>
                        <a:rPr lang="ru-RU" sz="4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4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Инечи</a:t>
                      </a:r>
                      <a:r>
                        <a:rPr lang="ru-RU" sz="4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(хлопок в ладоши)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Кепедьсынек</a:t>
                      </a:r>
                      <a:r>
                        <a:rPr lang="ru-RU" sz="4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кеденек</a:t>
                      </a: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(поднимают руки).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Христос </a:t>
                      </a:r>
                      <a:r>
                        <a:rPr lang="ru-RU" sz="4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вельмесь</a:t>
                      </a:r>
                      <a:r>
                        <a:rPr lang="ru-RU" sz="4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(хором произносят)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183859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33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4671" y="17272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279675" y="8149206"/>
            <a:ext cx="7855297" cy="68800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r>
              <a:rPr lang="ru-RU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материал</a:t>
            </a:r>
            <a:endParaRPr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074" y="5448300"/>
            <a:ext cx="2739006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24600" y="2323988"/>
            <a:ext cx="746340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4527BC-3306-4838-895C-46D56881F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7" y="1463482"/>
            <a:ext cx="7505505" cy="65098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227302" y="2007317"/>
            <a:ext cx="515469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у. 2 стр. 103.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5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4671" y="172722"/>
            <a:ext cx="18288000" cy="10341663"/>
          </a:xfrm>
          <a:prstGeom prst="rect">
            <a:avLst/>
          </a:prstGeom>
          <a:solidFill>
            <a:srgbClr val="EBEAEF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279675" y="8149206"/>
            <a:ext cx="7855297" cy="68800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9155" algn="ctr">
              <a:lnSpc>
                <a:spcPct val="100400"/>
              </a:lnSpc>
              <a:spcBef>
                <a:spcPts val="85"/>
              </a:spcBef>
            </a:pPr>
            <a:r>
              <a:rPr lang="ru-RU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материал</a:t>
            </a:r>
            <a:endParaRPr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16966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5" y="2597424"/>
                </a:moveTo>
                <a:lnTo>
                  <a:pt x="0" y="2597424"/>
                </a:lnTo>
                <a:lnTo>
                  <a:pt x="0" y="1495511"/>
                </a:lnTo>
                <a:lnTo>
                  <a:pt x="1495511" y="0"/>
                </a:lnTo>
                <a:lnTo>
                  <a:pt x="4092935" y="2597424"/>
                </a:lnTo>
                <a:close/>
              </a:path>
            </a:pathLst>
          </a:custGeom>
          <a:solidFill>
            <a:srgbClr val="373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4540" y="0"/>
            <a:ext cx="5563870" cy="2906395"/>
            <a:chOff x="12724540" y="0"/>
            <a:chExt cx="5563870" cy="2906395"/>
          </a:xfrm>
          <a:solidFill>
            <a:srgbClr val="BDBEC0"/>
          </a:solidFill>
        </p:grpSpPr>
        <p:sp>
          <p:nvSpPr>
            <p:cNvPr id="6" name="object 6"/>
            <p:cNvSpPr/>
            <p:nvPr/>
          </p:nvSpPr>
          <p:spPr>
            <a:xfrm>
              <a:off x="13834140" y="1"/>
              <a:ext cx="4453890" cy="2905760"/>
            </a:xfrm>
            <a:custGeom>
              <a:avLst/>
              <a:gdLst/>
              <a:ahLst/>
              <a:cxnLst/>
              <a:rect l="l" t="t" r="r" b="b"/>
              <a:pathLst>
                <a:path w="4453890" h="2905760">
                  <a:moveTo>
                    <a:pt x="4453860" y="1356727"/>
                  </a:moveTo>
                  <a:lnTo>
                    <a:pt x="2905293" y="2905293"/>
                  </a:lnTo>
                  <a:lnTo>
                    <a:pt x="0" y="0"/>
                  </a:lnTo>
                  <a:lnTo>
                    <a:pt x="4453860" y="0"/>
                  </a:lnTo>
                  <a:lnTo>
                    <a:pt x="4453860" y="1356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24540" y="0"/>
              <a:ext cx="2947035" cy="2906395"/>
            </a:xfrm>
            <a:custGeom>
              <a:avLst/>
              <a:gdLst/>
              <a:ahLst/>
              <a:cxnLst/>
              <a:rect l="l" t="t" r="r" b="b"/>
              <a:pathLst>
                <a:path w="2947034" h="2906395">
                  <a:moveTo>
                    <a:pt x="2946685" y="2865865"/>
                  </a:moveTo>
                  <a:lnTo>
                    <a:pt x="2906275" y="2906275"/>
                  </a:lnTo>
                  <a:lnTo>
                    <a:pt x="0" y="0"/>
                  </a:lnTo>
                  <a:lnTo>
                    <a:pt x="80819" y="0"/>
                  </a:lnTo>
                  <a:lnTo>
                    <a:pt x="2946685" y="28658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620622" y="-50227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7"/>
                </a:moveTo>
                <a:lnTo>
                  <a:pt x="997661" y="1031337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75" y="-342900"/>
            <a:ext cx="2274005" cy="2280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074" y="5448300"/>
            <a:ext cx="2739006" cy="39343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24600" y="2323988"/>
            <a:ext cx="746340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742405" flipV="1">
            <a:off x="-1479218" y="8080122"/>
            <a:ext cx="9413040" cy="46922"/>
          </a:xfrm>
          <a:prstGeom prst="rect">
            <a:avLst/>
          </a:prstGeom>
          <a:solidFill>
            <a:srgbClr val="373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9200" y="6743700"/>
            <a:ext cx="3374757" cy="3543300"/>
          </a:xfrm>
          <a:prstGeom prst="line">
            <a:avLst/>
          </a:prstGeom>
          <a:ln>
            <a:solidFill>
              <a:srgbClr val="37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4527BC-3306-4838-895C-46D56881F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7" y="1463482"/>
            <a:ext cx="7505505" cy="65098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227302" y="2007317"/>
            <a:ext cx="515469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у. 3 стр. 104.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b="1" dirty="0"/>
          </a:p>
          <a:p>
            <a:pPr algn="just"/>
            <a:r>
              <a:rPr lang="ru-RU" sz="3200" b="1" dirty="0"/>
              <a:t>	</a:t>
            </a:r>
          </a:p>
          <a:p>
            <a:pPr algn="just"/>
            <a:r>
              <a:rPr lang="ru-RU" sz="2400" b="1" dirty="0"/>
              <a:t>	</a:t>
            </a:r>
            <a:endParaRPr lang="ru-RU" sz="3200" b="0" cap="none" spc="0" dirty="0">
              <a:ln w="0"/>
              <a:solidFill>
                <a:srgbClr val="373C5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FAF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Words>369</Words>
  <Application>Microsoft Office PowerPoint</Application>
  <PresentationFormat>Произвольный</PresentationFormat>
  <Paragraphs>170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Times New Roman</vt:lpstr>
      <vt:lpstr>Office Theme</vt:lpstr>
      <vt:lpstr>ГБУ ДПО РМ  «Центр непрерывного повышения профессионального мастерства педагогических работников – «Педагог 13.ру»</vt:lpstr>
      <vt:lpstr>Презентация PowerPoint</vt:lpstr>
      <vt:lpstr>«Тундонь покшчитне»  </vt:lpstr>
      <vt:lpstr>Знакомство с новой лексикой:  Эрьбань чи – Вербное воскресенье Инечи – Пасха Эрьба – верба  Инечинь ал – пасхальное яйцо.   </vt:lpstr>
      <vt:lpstr>Презентация PowerPoint</vt:lpstr>
      <vt:lpstr>Новый материал</vt:lpstr>
      <vt:lpstr>Физкультминутка</vt:lpstr>
      <vt:lpstr>Новый материал</vt:lpstr>
      <vt:lpstr>Новый материал</vt:lpstr>
      <vt:lpstr>Закрепление материала</vt:lpstr>
      <vt:lpstr>Закрепление материала</vt:lpstr>
      <vt:lpstr>Рефлексия</vt:lpstr>
      <vt:lpstr>Самооценивание</vt:lpstr>
      <vt:lpstr>Домашнее задание </vt:lpstr>
      <vt:lpstr>Вастомазонок!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ДПО РМ «Центр непрерывного повышения профессионального мастерства педагогических  работников – «Педагог 13.ру»</dc:title>
  <dc:creator>Пользователь</dc:creator>
  <cp:lastModifiedBy>is00si@mail.ru</cp:lastModifiedBy>
  <cp:revision>157</cp:revision>
  <cp:lastPrinted>2024-09-24T08:20:48Z</cp:lastPrinted>
  <dcterms:created xsi:type="dcterms:W3CDTF">2020-04-29T08:41:40Z</dcterms:created>
  <dcterms:modified xsi:type="dcterms:W3CDTF">2024-09-25T08:44:30Z</dcterms:modified>
</cp:coreProperties>
</file>