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3" r:id="rId14"/>
    <p:sldId id="272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7A90B-3555-4629-AD43-C5BCD662A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DD4629-5C0A-4D8E-9699-96519763A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93CB8-63C6-4B65-8A17-D5270287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BC223-385C-4438-BDDC-A08DB600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FC18A-B882-4E91-98DE-B80626E5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3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E052F-382C-4063-B353-19C7B163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8B485F-6357-458A-B553-91D65F226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CE319-1CEB-4678-80F9-90D728D0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1EBAD-0DD9-493A-8A27-F8CC8002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EFCC2-ACD1-4121-BFE1-8CE937CC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F8BC9-FC25-4CDD-B835-25194CCE6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E50373-4385-438B-9E7E-B154BBF41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A7BA1-969A-4B6A-B4D2-920910C1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BB23A-A757-4BAD-824B-BA63AE8E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BD640-7422-4477-9A47-829D2F0B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7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A295C-222D-447D-ABBF-B194F441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E1960-124B-4CB6-BCFE-373E4C28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97358-5E70-46D2-8C77-7AE2D06F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8EF25-06ED-4FB9-B3A7-B400EBD1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39E54-AB6E-43DF-AFD3-3D521CB2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9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222FD-A5B4-42D0-959C-CBA0C3C2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1E3D7-6C1E-4BBE-B86B-1D241BB5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DF216-2ABD-4C16-92E1-AF04C60D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44468-7732-4BB0-A0FF-9909C756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EC47D-F196-4B07-9D93-A8F83944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2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D07AB-A2C9-40E0-8C46-CC8AC5DC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E945D-1F68-4BCA-BBB9-7780A5848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7F1083-F03D-4D98-A12A-2D120781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57EB9-8B60-4844-A898-CA2F30FC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2BB664-AEC3-4F01-BC1D-0D2ACF7E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D6AD4-FFCA-4E2D-A7BD-8902CDE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688B1-9EFB-4F55-9F30-159C107A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C1333-F2DA-4DC4-BF0C-B8CEBAF46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2B970A-A5EE-4174-BDCD-8162E2CB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CE3C7B-90DA-4611-9F00-DE39C79A8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E3F93D-7F2E-427E-ADE0-5C5F58966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F7FA4F-A534-4BDC-ABC4-4F607A88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444BC-CEDA-403B-A81C-93D51BAB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25E1D7-DC06-4ADE-8A04-268879EC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2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014D8-F9BF-49EA-BFAA-752A2C3C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020B0B-6123-40FF-94D1-4CF82C1A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F7B49A-06EC-4AE2-9B44-76527A86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BB40B3-2C5E-434B-B1AA-D7BEF7AA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1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EA8E64-B3F4-4788-89F7-0B2BAD19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58AB20-30F7-4C84-8E9B-7948FB76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FF2C7F-625F-401B-8ADF-0CFCDFB9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5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9F60A-6A9F-4E22-9DEC-C0314FC8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83CE9-99EF-47CB-9B28-299C68C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5A518-3240-4305-B369-762007E5E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85377-245B-4852-8E17-8F13E6A8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EF4541-5770-4C84-83EA-FE53127F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9304E5-BE50-4326-A1E9-3EEF7E30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39F8F-16B9-487A-B260-BD02F503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BD1F14-0F6B-4B9D-AB05-AF7D25473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D508E-FC0C-4C39-BFEE-E01974EC0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52AF37-E2F8-4F08-B4DB-B7C9B8AD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FE86C1-5488-404D-9BC7-18E6AFEB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70C64-5823-4EC7-9FC4-047DCE77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6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EE1A6-44E4-4C2C-AF3D-E10266BF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22051E-DA4A-4A33-9D07-6850C9ABF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56AE9-624A-4990-B053-C64AA1FE7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243E-9E6C-498D-80A3-24AE3AF1691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9A2B3-318E-41A4-B3C3-6AC11787C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0DEE0-BB37-4975-852B-625E0659D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6144-2B83-4243-AEEC-4A7CCD6F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D6AC6C38-15D2-4F7F-B49F-37F305A6C612}"/>
              </a:ext>
            </a:extLst>
          </p:cNvPr>
          <p:cNvSpPr/>
          <p:nvPr/>
        </p:nvSpPr>
        <p:spPr>
          <a:xfrm>
            <a:off x="7563679" y="198781"/>
            <a:ext cx="4393095" cy="5685183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гудит и чертит мелом,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рисует белым-белым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бумаге голубой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моею головой.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 рисует, сам поет,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это?...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714F129-891F-44EA-96E5-42D978B02542}"/>
              </a:ext>
            </a:extLst>
          </p:cNvPr>
          <p:cNvSpPr/>
          <p:nvPr/>
        </p:nvSpPr>
        <p:spPr>
          <a:xfrm>
            <a:off x="2494721" y="5431733"/>
            <a:ext cx="2753139" cy="9044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EC5A2-2617-48D1-A2C1-11A61E505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57" r="94481">
                        <a14:foregroundMark x1="8916" y1="31082" x2="8708" y2="31789"/>
                        <a14:foregroundMark x1="11258" y1="23125" x2="9465" y2="29216"/>
                        <a14:foregroundMark x1="7135" y1="34786" x2="4857" y2="35938"/>
                        <a14:foregroundMark x1="7427" y1="34638" x2="7284" y2="34710"/>
                        <a14:foregroundMark x1="89625" y1="70938" x2="94481" y2="74375"/>
                        <a14:backgroundMark x1="7726" y1="32813" x2="7947" y2="32500"/>
                        <a14:backgroundMark x1="8389" y1="32500" x2="8389" y2="32500"/>
                        <a14:backgroundMark x1="8389" y1="32500" x2="9492" y2="32500"/>
                        <a14:backgroundMark x1="8830" y1="31875" x2="8830" y2="31875"/>
                        <a14:backgroundMark x1="8168" y1="31250" x2="8609" y2="31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5393" y="570553"/>
            <a:ext cx="5669238" cy="40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2" y="2277708"/>
            <a:ext cx="5543251" cy="4023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29" y="2236432"/>
            <a:ext cx="5601630" cy="4064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943" y="0"/>
            <a:ext cx="11262732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 «В бой идут одни «старики»»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Актёр Леонид Быков в фильме исполнял роль Алексея Титаренко, известного в народе как «Маэстро» является прообразом Виталия Попкова.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8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01286" y="532394"/>
            <a:ext cx="4333875" cy="603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9726" y="1182028"/>
            <a:ext cx="5386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</a:t>
            </a:r>
          </a:p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 </a:t>
            </a:r>
          </a:p>
          <a:p>
            <a:pPr algn="ctr"/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Маресьев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(1916 – 2001 гг.)</a:t>
            </a:r>
          </a:p>
        </p:txBody>
      </p:sp>
    </p:spTree>
    <p:extLst>
      <p:ext uri="{BB962C8B-B14F-4D97-AF65-F5344CB8AC3E}">
        <p14:creationId xmlns:p14="http://schemas.microsoft.com/office/powerpoint/2010/main" val="32138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898" y="178420"/>
            <a:ext cx="11273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Вдохновившись историей советского лётчика Алексея Петровича Маресьева, советский писатель Борис Полевой посвятил ему произведение «Повесть о настоящем человеке»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7" t="6" r="119"/>
          <a:stretch/>
        </p:blipFill>
        <p:spPr>
          <a:xfrm>
            <a:off x="133815" y="1378749"/>
            <a:ext cx="2430966" cy="3751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1" y="2845307"/>
            <a:ext cx="2478116" cy="3898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16" y="1657096"/>
            <a:ext cx="3054273" cy="4795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861" y="1320988"/>
            <a:ext cx="2317956" cy="41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85E314-61E1-4C99-B8B2-7CECE7CB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063" y="341571"/>
            <a:ext cx="4173796" cy="5588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72AFB1-CA24-4FB0-9736-8516E82EE17E}"/>
              </a:ext>
            </a:extLst>
          </p:cNvPr>
          <p:cNvSpPr txBox="1"/>
          <p:nvPr/>
        </p:nvSpPr>
        <p:spPr>
          <a:xfrm>
            <a:off x="1156996" y="1427584"/>
            <a:ext cx="5411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Петрович Девятаев</a:t>
            </a:r>
          </a:p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(1917-2002 гг.)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5F64FE-0AF5-438B-A054-AF5BB655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098"/>
            <a:ext cx="4913074" cy="4907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CB571E-43C2-463B-9D5A-38495CF84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22" y="2724538"/>
            <a:ext cx="5983256" cy="3988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59641-CDB7-4A11-96A6-54E81B5D7E31}"/>
              </a:ext>
            </a:extLst>
          </p:cNvPr>
          <p:cNvSpPr txBox="1"/>
          <p:nvPr/>
        </p:nvSpPr>
        <p:spPr>
          <a:xfrm>
            <a:off x="270589" y="401216"/>
            <a:ext cx="115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Михаилу Петровичу Девятаеву и дом музей Героя Советского Союза в посёлке Торбеево, Республика Мордовия.</a:t>
            </a:r>
          </a:p>
        </p:txBody>
      </p:sp>
    </p:spTree>
    <p:extLst>
      <p:ext uri="{BB962C8B-B14F-4D97-AF65-F5344CB8AC3E}">
        <p14:creationId xmlns:p14="http://schemas.microsoft.com/office/powerpoint/2010/main" val="296483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76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08C8FD51-B73E-46F0-B777-C58D096B67E2}"/>
              </a:ext>
            </a:extLst>
          </p:cNvPr>
          <p:cNvSpPr/>
          <p:nvPr/>
        </p:nvSpPr>
        <p:spPr>
          <a:xfrm>
            <a:off x="228600" y="205274"/>
            <a:ext cx="5164493" cy="599674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что за потолок?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он низок, то высок,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он сер, то беловат,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чуть-чуть голубоват.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порой такой красивый –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Кружевной и синий-синий!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2BA6E89-ECBF-40E4-80DF-32A314624F3F}"/>
              </a:ext>
            </a:extLst>
          </p:cNvPr>
          <p:cNvSpPr/>
          <p:nvPr/>
        </p:nvSpPr>
        <p:spPr>
          <a:xfrm>
            <a:off x="6997146" y="5695121"/>
            <a:ext cx="2564298" cy="8547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793AAC-AA2B-4BB1-A3BB-B2871AB2E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61" y="308114"/>
            <a:ext cx="4810538" cy="48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9D9107BA-CE6A-4BCD-B5D6-B46140310AE1}"/>
              </a:ext>
            </a:extLst>
          </p:cNvPr>
          <p:cNvSpPr/>
          <p:nvPr/>
        </p:nvSpPr>
        <p:spPr>
          <a:xfrm>
            <a:off x="7007290" y="327990"/>
            <a:ext cx="4750701" cy="587686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вернулся из полёта,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летать – его работа.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Начертил он в небе строчек,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бесстрашный, смелый...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6786E7-D28B-4046-8024-9C2158B9C657}"/>
              </a:ext>
            </a:extLst>
          </p:cNvPr>
          <p:cNvSpPr/>
          <p:nvPr/>
        </p:nvSpPr>
        <p:spPr>
          <a:xfrm>
            <a:off x="2365512" y="5719970"/>
            <a:ext cx="2643809" cy="8448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Лётчик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0D2F45-721E-4CD8-A4D0-89226A02F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29" b="96714" l="429" r="96571">
                        <a14:foregroundMark x1="11000" y1="41429" x2="4714" y2="50286"/>
                        <a14:foregroundMark x1="4714" y1="50286" x2="9714" y2="40571"/>
                        <a14:foregroundMark x1="9714" y1="40571" x2="5286" y2="41286"/>
                        <a14:foregroundMark x1="2429" y1="42000" x2="1143" y2="41000"/>
                        <a14:foregroundMark x1="2429" y1="41714" x2="714" y2="40429"/>
                        <a14:foregroundMark x1="55571" y1="9571" x2="61857" y2="9571"/>
                        <a14:foregroundMark x1="56571" y1="9571" x2="63000" y2="10143"/>
                        <a14:foregroundMark x1="66571" y1="10571" x2="55143" y2="10571"/>
                        <a14:foregroundMark x1="55143" y1="10571" x2="55143" y2="10571"/>
                        <a14:foregroundMark x1="65286" y1="27857" x2="75571" y2="54143"/>
                        <a14:foregroundMark x1="75571" y1="54143" x2="75571" y2="54143"/>
                        <a14:foregroundMark x1="89714" y1="29143" x2="98000" y2="37143"/>
                        <a14:foregroundMark x1="98000" y1="37143" x2="96397" y2="41359"/>
                        <a14:foregroundMark x1="96535" y1="57653" x2="96714" y2="58429"/>
                        <a14:foregroundMark x1="96714" y1="58429" x2="90571" y2="60571"/>
                        <a14:foregroundMark x1="74714" y1="90571" x2="84429" y2="96714"/>
                        <a14:foregroundMark x1="84429" y1="96714" x2="88286" y2="91286"/>
                        <a14:backgroundMark x1="97286" y1="57429" x2="93571" y2="46857"/>
                        <a14:backgroundMark x1="93571" y1="46857" x2="96857" y2="42429"/>
                        <a14:backgroundMark x1="96714" y1="41857" x2="95714" y2="41857"/>
                        <a14:backgroundMark x1="94857" y1="48429" x2="96714" y2="54571"/>
                        <a14:backgroundMark x1="94571" y1="49000" x2="94571" y2="48000"/>
                        <a14:backgroundMark x1="97571" y1="57429" x2="94571" y2="47714"/>
                        <a14:backgroundMark x1="95286" y1="47571" x2="94000" y2="48571"/>
                        <a14:backgroundMark x1="96143" y1="53714" x2="97286" y2="57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781" y="463824"/>
            <a:ext cx="4750701" cy="47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311" y="847249"/>
            <a:ext cx="106271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r>
              <a:rPr lang="ru-RU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лётчики – герои неба!</a:t>
            </a:r>
          </a:p>
          <a:p>
            <a:endParaRPr lang="ru-RU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познакомиться с подвигами советских лётчиков в годы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22297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A6D4AE-9A2D-4020-BBA4-AF073D0B42D8}"/>
              </a:ext>
            </a:extLst>
          </p:cNvPr>
          <p:cNvSpPr txBox="1"/>
          <p:nvPr/>
        </p:nvSpPr>
        <p:spPr>
          <a:xfrm>
            <a:off x="944218" y="430282"/>
            <a:ext cx="11036288" cy="159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Лётчик – это специалист управляющий летательным аппаратом, самолётом, вертолётом.</a:t>
            </a:r>
          </a:p>
          <a:p>
            <a:pPr algn="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словаря С. И. Ожегова)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E83C54-D202-4F54-AD72-79EB3E5A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2" y="1739348"/>
            <a:ext cx="3609146" cy="49496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A2F07-F1AC-4866-A8BA-A9E0443E8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95370" l="9000" r="95714">
                        <a14:foregroundMark x1="10571" y1="57963" x2="9857" y2="65185"/>
                        <a14:foregroundMark x1="55857" y1="9630" x2="56000" y2="8519"/>
                        <a14:foregroundMark x1="56000" y1="10556" x2="61000" y2="3519"/>
                        <a14:foregroundMark x1="61000" y1="3519" x2="68429" y2="3519"/>
                        <a14:foregroundMark x1="68429" y1="3519" x2="69857" y2="4815"/>
                        <a14:foregroundMark x1="38000" y1="90185" x2="31143" y2="93148"/>
                        <a14:foregroundMark x1="31143" y1="93148" x2="23143" y2="92593"/>
                        <a14:foregroundMark x1="23143" y1="92593" x2="16857" y2="86852"/>
                        <a14:foregroundMark x1="16857" y1="86852" x2="9286" y2="69444"/>
                        <a14:foregroundMark x1="9286" y1="69444" x2="9714" y2="65185"/>
                        <a14:foregroundMark x1="36143" y1="86111" x2="17714" y2="81111"/>
                        <a14:foregroundMark x1="17714" y1="81111" x2="11571" y2="75556"/>
                        <a14:foregroundMark x1="11571" y1="75556" x2="9286" y2="66667"/>
                        <a14:foregroundMark x1="9286" y1="66667" x2="16571" y2="74074"/>
                        <a14:foregroundMark x1="16571" y1="74074" x2="28714" y2="80926"/>
                        <a14:foregroundMark x1="21429" y1="43889" x2="14571" y2="47037"/>
                        <a14:foregroundMark x1="14571" y1="47037" x2="9000" y2="64259"/>
                        <a14:foregroundMark x1="9000" y1="64259" x2="12286" y2="77222"/>
                        <a14:foregroundMark x1="16571" y1="49815" x2="11000" y2="59815"/>
                        <a14:foregroundMark x1="11000" y1="59815" x2="19429" y2="47963"/>
                        <a14:foregroundMark x1="19429" y1="47963" x2="18000" y2="58333"/>
                        <a14:foregroundMark x1="18000" y1="58333" x2="21571" y2="46296"/>
                        <a14:foregroundMark x1="21571" y1="46296" x2="22857" y2="56481"/>
                        <a14:foregroundMark x1="22857" y1="56481" x2="20429" y2="66481"/>
                        <a14:foregroundMark x1="20429" y1="66481" x2="17286" y2="60370"/>
                        <a14:foregroundMark x1="17286" y1="46481" x2="11857" y2="53519"/>
                        <a14:foregroundMark x1="11857" y1="53519" x2="11286" y2="56852"/>
                        <a14:foregroundMark x1="10286" y1="57593" x2="14000" y2="48704"/>
                        <a14:foregroundMark x1="14000" y1="48704" x2="17714" y2="45741"/>
                        <a14:foregroundMark x1="38429" y1="89259" x2="32571" y2="94630"/>
                        <a14:foregroundMark x1="32571" y1="94630" x2="25143" y2="95185"/>
                        <a14:foregroundMark x1="25143" y1="95185" x2="21571" y2="93704"/>
                        <a14:foregroundMark x1="89571" y1="42407" x2="95857" y2="47963"/>
                        <a14:foregroundMark x1="95857" y1="47963" x2="90857" y2="50000"/>
                        <a14:foregroundMark x1="58000" y1="77593" x2="59714" y2="85741"/>
                        <a14:foregroundMark x1="61429" y1="95370" x2="67000" y2="9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719" y="2119133"/>
            <a:ext cx="6049183" cy="46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197" y="249331"/>
            <a:ext cx="4640063" cy="630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283" y="791737"/>
            <a:ext cx="5641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Попков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(1922 – 2010 гг.)</a:t>
            </a:r>
          </a:p>
        </p:txBody>
      </p:sp>
    </p:spTree>
    <p:extLst>
      <p:ext uri="{BB962C8B-B14F-4D97-AF65-F5344CB8AC3E}">
        <p14:creationId xmlns:p14="http://schemas.microsoft.com/office/powerpoint/2010/main" val="18094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04" t="10" r="16" b="95"/>
          <a:stretch/>
        </p:blipFill>
        <p:spPr>
          <a:xfrm>
            <a:off x="8363416" y="1121734"/>
            <a:ext cx="3389970" cy="5431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7" y="1174688"/>
            <a:ext cx="3869474" cy="5378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259" y="198404"/>
            <a:ext cx="11329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26 августа 1942 года под Сталинградом Попков сбил в воздушном бою немецкого эксперта Германа Графа, имевшего на счету 212 побед.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298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55" y="1253387"/>
            <a:ext cx="3871296" cy="5377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93" y="111513"/>
            <a:ext cx="1153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1943 года под Харьковом Виталий Иванович снова сбил опытного немецкого лётчика Вильгельма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Батца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одержал 237 побед.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162" y="1099519"/>
            <a:ext cx="4148254" cy="55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2" y="468352"/>
            <a:ext cx="5207620" cy="61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Военные подвиги дважды Героя Советского Союза гвардии капитана Попкова В.И. были отмечены тремя орденами Ленина, двумя орденами Красного Знамени, орденом Александра Невского, двумя орденами Отечественной войны 1 степени, орденами Отечественной войны 2 степени, орденом Красной Звезды, медалями.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956" y="124676"/>
            <a:ext cx="4514501" cy="62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309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G-User</dc:creator>
  <cp:lastModifiedBy>G-User</cp:lastModifiedBy>
  <cp:revision>29</cp:revision>
  <dcterms:created xsi:type="dcterms:W3CDTF">2023-03-03T04:37:45Z</dcterms:created>
  <dcterms:modified xsi:type="dcterms:W3CDTF">2024-12-12T06:26:46Z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1453636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