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7" r:id="rId3"/>
    <p:sldId id="256" r:id="rId4"/>
    <p:sldId id="268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CDE"/>
    <a:srgbClr val="E89A28"/>
    <a:srgbClr val="EEB55E"/>
    <a:srgbClr val="249572"/>
    <a:srgbClr val="2A9D78"/>
    <a:srgbClr val="99FFCC"/>
    <a:srgbClr val="37AC84"/>
    <a:srgbClr val="52CC9E"/>
    <a:srgbClr val="47BE93"/>
    <a:srgbClr val="004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49" y="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C0AFF-D41B-4AC8-98ED-5B3262E80638}" type="doc">
      <dgm:prSet loTypeId="urn:microsoft.com/office/officeart/2005/8/layout/vList3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F0C0E9DE-2923-465C-BF7C-B102FD67335C}" type="pres">
      <dgm:prSet presAssocID="{BDBC0AFF-D41B-4AC8-98ED-5B3262E8063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3157E27-C6DB-45A1-A38B-5C6979C21451}" type="presOf" srcId="{BDBC0AFF-D41B-4AC8-98ED-5B3262E80638}" destId="{F0C0E9DE-2923-465C-BF7C-B102FD67335C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2C9542-B4F0-4A27-8D58-1FDC3022C5D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A5F879-0C7B-478F-BFA3-4E91D252B46D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Удобство и доступность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3BDA7B-8710-450E-BB18-8F65E23239E8}" type="parTrans" cxnId="{C5CF9D07-2413-4B00-90F7-2A8B8E09CD5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47582-36C2-4170-BC57-4D2141C36602}" type="sibTrans" cxnId="{C5CF9D07-2413-4B00-90F7-2A8B8E09CD5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58E791-1A8C-4F7F-8D9B-4C62F34E8B04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Автоматизация учета доходов и расходов</a:t>
          </a:r>
        </a:p>
      </dgm:t>
    </dgm:pt>
    <dgm:pt modelId="{5918EE71-604A-456D-A097-E868607FC375}" type="parTrans" cxnId="{2EBE4354-862C-4C6B-A5DB-8DCBD75CF82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DD9CF9-F5B9-4F82-B29C-C494B2801D90}" type="sibTrans" cxnId="{2EBE4354-862C-4C6B-A5DB-8DCBD75CF82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BB6405-CAE9-4709-9249-099E3FEA50EA}">
      <dgm:prSet custT="1"/>
      <dgm:spPr/>
      <dgm:t>
        <a:bodyPr/>
        <a:lstStyle/>
        <a:p>
          <a:r>
            <a:rPr lang="ru-R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Визуализация финансовых данных</a:t>
          </a:r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7F65A-81CD-44CC-9D1D-31EC53C0C3F0}" type="parTrans" cxnId="{938D97BC-D534-4A48-9CEE-C577CDEAE69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DC0272-77B2-4C4A-9A13-7185FA031707}" type="sibTrans" cxnId="{938D97BC-D534-4A48-9CEE-C577CDEAE69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668CD7-AFB1-4BCB-90B8-2755B121DC13}">
      <dgm:prSet custT="1"/>
      <dgm:spPr/>
      <dgm:t>
        <a:bodyPr/>
        <a:lstStyle/>
        <a:p>
          <a:r>
            <a:rPr lang="ru-R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с банковскими счетами и картами</a:t>
          </a:r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FC6CA5-28CF-4BC9-A399-91AB29DA4FC4}" type="parTrans" cxnId="{D9005122-B0D3-4D35-975A-F7BDB4ECBD5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B4A88C-038F-447C-AF77-5F6DEA302757}" type="sibTrans" cxnId="{D9005122-B0D3-4D35-975A-F7BDB4ECBD5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3978CF-662E-45F3-91B5-5FDD285C8469}" type="pres">
      <dgm:prSet presAssocID="{D72C9542-B4F0-4A27-8D58-1FDC3022C5DC}" presName="Name0" presStyleCnt="0">
        <dgm:presLayoutVars>
          <dgm:chMax val="7"/>
          <dgm:chPref val="7"/>
          <dgm:dir/>
        </dgm:presLayoutVars>
      </dgm:prSet>
      <dgm:spPr/>
    </dgm:pt>
    <dgm:pt modelId="{62DDA667-7E24-47C4-ACBC-61A2CF2290CC}" type="pres">
      <dgm:prSet presAssocID="{D72C9542-B4F0-4A27-8D58-1FDC3022C5DC}" presName="Name1" presStyleCnt="0"/>
      <dgm:spPr/>
    </dgm:pt>
    <dgm:pt modelId="{36DD84AF-1928-4669-9834-FCC4FEAB4975}" type="pres">
      <dgm:prSet presAssocID="{D72C9542-B4F0-4A27-8D58-1FDC3022C5DC}" presName="cycle" presStyleCnt="0"/>
      <dgm:spPr/>
    </dgm:pt>
    <dgm:pt modelId="{DE743AE1-2A3D-4F1D-B2B8-7C14EB561529}" type="pres">
      <dgm:prSet presAssocID="{D72C9542-B4F0-4A27-8D58-1FDC3022C5DC}" presName="srcNode" presStyleLbl="node1" presStyleIdx="0" presStyleCnt="4"/>
      <dgm:spPr/>
    </dgm:pt>
    <dgm:pt modelId="{8C9514D9-1027-405C-8A92-B8BDCC598FF5}" type="pres">
      <dgm:prSet presAssocID="{D72C9542-B4F0-4A27-8D58-1FDC3022C5DC}" presName="conn" presStyleLbl="parChTrans1D2" presStyleIdx="0" presStyleCnt="1"/>
      <dgm:spPr/>
    </dgm:pt>
    <dgm:pt modelId="{568FE5CD-3E6E-49C8-B0E9-0C880BE6FF3A}" type="pres">
      <dgm:prSet presAssocID="{D72C9542-B4F0-4A27-8D58-1FDC3022C5DC}" presName="extraNode" presStyleLbl="node1" presStyleIdx="0" presStyleCnt="4"/>
      <dgm:spPr/>
    </dgm:pt>
    <dgm:pt modelId="{74117F68-5B4E-4353-89F1-04B88FD4A705}" type="pres">
      <dgm:prSet presAssocID="{D72C9542-B4F0-4A27-8D58-1FDC3022C5DC}" presName="dstNode" presStyleLbl="node1" presStyleIdx="0" presStyleCnt="4"/>
      <dgm:spPr/>
    </dgm:pt>
    <dgm:pt modelId="{7A7322B4-25C0-4E5E-8166-C6F20B294544}" type="pres">
      <dgm:prSet presAssocID="{4BA5F879-0C7B-478F-BFA3-4E91D252B46D}" presName="text_1" presStyleLbl="node1" presStyleIdx="0" presStyleCnt="4">
        <dgm:presLayoutVars>
          <dgm:bulletEnabled val="1"/>
        </dgm:presLayoutVars>
      </dgm:prSet>
      <dgm:spPr/>
    </dgm:pt>
    <dgm:pt modelId="{44DA1DE1-D912-42F5-946B-080FE06BC70A}" type="pres">
      <dgm:prSet presAssocID="{4BA5F879-0C7B-478F-BFA3-4E91D252B46D}" presName="accent_1" presStyleCnt="0"/>
      <dgm:spPr/>
    </dgm:pt>
    <dgm:pt modelId="{2C2A58D4-3AD4-4E5F-B78A-D2E33E9DA93B}" type="pres">
      <dgm:prSet presAssocID="{4BA5F879-0C7B-478F-BFA3-4E91D252B46D}" presName="accentRepeatNode" presStyleLbl="solidFgAcc1" presStyleIdx="0" presStyleCnt="4"/>
      <dgm:spPr/>
    </dgm:pt>
    <dgm:pt modelId="{00B1B499-0382-4945-812C-811A267E3026}" type="pres">
      <dgm:prSet presAssocID="{1758E791-1A8C-4F7F-8D9B-4C62F34E8B04}" presName="text_2" presStyleLbl="node1" presStyleIdx="1" presStyleCnt="4">
        <dgm:presLayoutVars>
          <dgm:bulletEnabled val="1"/>
        </dgm:presLayoutVars>
      </dgm:prSet>
      <dgm:spPr/>
    </dgm:pt>
    <dgm:pt modelId="{76A14D3D-E5DC-41AA-8826-855CC1A4FF70}" type="pres">
      <dgm:prSet presAssocID="{1758E791-1A8C-4F7F-8D9B-4C62F34E8B04}" presName="accent_2" presStyleCnt="0"/>
      <dgm:spPr/>
    </dgm:pt>
    <dgm:pt modelId="{D5DF5CC0-7ECC-485C-BF93-0F5DC9EB8D30}" type="pres">
      <dgm:prSet presAssocID="{1758E791-1A8C-4F7F-8D9B-4C62F34E8B04}" presName="accentRepeatNode" presStyleLbl="solidFgAcc1" presStyleIdx="1" presStyleCnt="4"/>
      <dgm:spPr/>
    </dgm:pt>
    <dgm:pt modelId="{259415FE-5A5E-4BAD-968A-4B728D3F9DCA}" type="pres">
      <dgm:prSet presAssocID="{3ABB6405-CAE9-4709-9249-099E3FEA50EA}" presName="text_3" presStyleLbl="node1" presStyleIdx="2" presStyleCnt="4">
        <dgm:presLayoutVars>
          <dgm:bulletEnabled val="1"/>
        </dgm:presLayoutVars>
      </dgm:prSet>
      <dgm:spPr/>
    </dgm:pt>
    <dgm:pt modelId="{CE8D4931-709D-4595-9B97-D67B06B7909B}" type="pres">
      <dgm:prSet presAssocID="{3ABB6405-CAE9-4709-9249-099E3FEA50EA}" presName="accent_3" presStyleCnt="0"/>
      <dgm:spPr/>
    </dgm:pt>
    <dgm:pt modelId="{D98AB742-C8E5-4D55-B0CF-164470ECA6DD}" type="pres">
      <dgm:prSet presAssocID="{3ABB6405-CAE9-4709-9249-099E3FEA50EA}" presName="accentRepeatNode" presStyleLbl="solidFgAcc1" presStyleIdx="2" presStyleCnt="4"/>
      <dgm:spPr/>
    </dgm:pt>
    <dgm:pt modelId="{47150058-EC77-4AE0-A358-39D6040FE82A}" type="pres">
      <dgm:prSet presAssocID="{63668CD7-AFB1-4BCB-90B8-2755B121DC13}" presName="text_4" presStyleLbl="node1" presStyleIdx="3" presStyleCnt="4">
        <dgm:presLayoutVars>
          <dgm:bulletEnabled val="1"/>
        </dgm:presLayoutVars>
      </dgm:prSet>
      <dgm:spPr/>
    </dgm:pt>
    <dgm:pt modelId="{323F67D6-CC59-472C-A05B-5760A2EF14B1}" type="pres">
      <dgm:prSet presAssocID="{63668CD7-AFB1-4BCB-90B8-2755B121DC13}" presName="accent_4" presStyleCnt="0"/>
      <dgm:spPr/>
    </dgm:pt>
    <dgm:pt modelId="{7BF8950C-E491-4FE8-8398-EB777C3BC5C9}" type="pres">
      <dgm:prSet presAssocID="{63668CD7-AFB1-4BCB-90B8-2755B121DC13}" presName="accentRepeatNode" presStyleLbl="solidFgAcc1" presStyleIdx="3" presStyleCnt="4"/>
      <dgm:spPr/>
    </dgm:pt>
  </dgm:ptLst>
  <dgm:cxnLst>
    <dgm:cxn modelId="{C5CF9D07-2413-4B00-90F7-2A8B8E09CD5E}" srcId="{D72C9542-B4F0-4A27-8D58-1FDC3022C5DC}" destId="{4BA5F879-0C7B-478F-BFA3-4E91D252B46D}" srcOrd="0" destOrd="0" parTransId="{923BDA7B-8710-450E-BB18-8F65E23239E8}" sibTransId="{13947582-36C2-4170-BC57-4D2141C36602}"/>
    <dgm:cxn modelId="{47570377-67EE-4C14-A668-D15750EC67C8}" type="presOf" srcId="{D72C9542-B4F0-4A27-8D58-1FDC3022C5DC}" destId="{D23978CF-662E-45F3-91B5-5FDD285C8469}" srcOrd="0" destOrd="0" presId="urn:microsoft.com/office/officeart/2008/layout/VerticalCurvedList"/>
    <dgm:cxn modelId="{F8F90E2D-8DF8-452D-B254-65D34CCBACE4}" type="presOf" srcId="{63668CD7-AFB1-4BCB-90B8-2755B121DC13}" destId="{47150058-EC77-4AE0-A358-39D6040FE82A}" srcOrd="0" destOrd="0" presId="urn:microsoft.com/office/officeart/2008/layout/VerticalCurvedList"/>
    <dgm:cxn modelId="{2EBE4354-862C-4C6B-A5DB-8DCBD75CF826}" srcId="{D72C9542-B4F0-4A27-8D58-1FDC3022C5DC}" destId="{1758E791-1A8C-4F7F-8D9B-4C62F34E8B04}" srcOrd="1" destOrd="0" parTransId="{5918EE71-604A-456D-A097-E868607FC375}" sibTransId="{78DD9CF9-F5B9-4F82-B29C-C494B2801D90}"/>
    <dgm:cxn modelId="{0CB86A5A-3DD8-4D30-9929-D95DFF626CEB}" type="presOf" srcId="{3ABB6405-CAE9-4709-9249-099E3FEA50EA}" destId="{259415FE-5A5E-4BAD-968A-4B728D3F9DCA}" srcOrd="0" destOrd="0" presId="urn:microsoft.com/office/officeart/2008/layout/VerticalCurvedList"/>
    <dgm:cxn modelId="{D9005122-B0D3-4D35-975A-F7BDB4ECBD51}" srcId="{D72C9542-B4F0-4A27-8D58-1FDC3022C5DC}" destId="{63668CD7-AFB1-4BCB-90B8-2755B121DC13}" srcOrd="3" destOrd="0" parTransId="{CEFC6CA5-28CF-4BC9-A399-91AB29DA4FC4}" sibTransId="{55B4A88C-038F-447C-AF77-5F6DEA302757}"/>
    <dgm:cxn modelId="{938D97BC-D534-4A48-9CEE-C577CDEAE69E}" srcId="{D72C9542-B4F0-4A27-8D58-1FDC3022C5DC}" destId="{3ABB6405-CAE9-4709-9249-099E3FEA50EA}" srcOrd="2" destOrd="0" parTransId="{7A37F65A-81CD-44CC-9D1D-31EC53C0C3F0}" sibTransId="{95DC0272-77B2-4C4A-9A13-7185FA031707}"/>
    <dgm:cxn modelId="{857A4E2D-3CB1-499B-B63F-2F194DE8BBB0}" type="presOf" srcId="{4BA5F879-0C7B-478F-BFA3-4E91D252B46D}" destId="{7A7322B4-25C0-4E5E-8166-C6F20B294544}" srcOrd="0" destOrd="0" presId="urn:microsoft.com/office/officeart/2008/layout/VerticalCurvedList"/>
    <dgm:cxn modelId="{C96BCE70-76BE-4369-A80D-5525C142DBFE}" type="presOf" srcId="{13947582-36C2-4170-BC57-4D2141C36602}" destId="{8C9514D9-1027-405C-8A92-B8BDCC598FF5}" srcOrd="0" destOrd="0" presId="urn:microsoft.com/office/officeart/2008/layout/VerticalCurvedList"/>
    <dgm:cxn modelId="{DFEDCBDD-FFAE-4B2A-9F86-3001B87C29A7}" type="presOf" srcId="{1758E791-1A8C-4F7F-8D9B-4C62F34E8B04}" destId="{00B1B499-0382-4945-812C-811A267E3026}" srcOrd="0" destOrd="0" presId="urn:microsoft.com/office/officeart/2008/layout/VerticalCurvedList"/>
    <dgm:cxn modelId="{A094FD47-D6CC-45DB-9B3F-29D355B2A537}" type="presParOf" srcId="{D23978CF-662E-45F3-91B5-5FDD285C8469}" destId="{62DDA667-7E24-47C4-ACBC-61A2CF2290CC}" srcOrd="0" destOrd="0" presId="urn:microsoft.com/office/officeart/2008/layout/VerticalCurvedList"/>
    <dgm:cxn modelId="{9ABFA5A6-4D37-4155-A972-B617F5F41129}" type="presParOf" srcId="{62DDA667-7E24-47C4-ACBC-61A2CF2290CC}" destId="{36DD84AF-1928-4669-9834-FCC4FEAB4975}" srcOrd="0" destOrd="0" presId="urn:microsoft.com/office/officeart/2008/layout/VerticalCurvedList"/>
    <dgm:cxn modelId="{20923984-DC5A-4BC6-B3CE-AFBB44369BAF}" type="presParOf" srcId="{36DD84AF-1928-4669-9834-FCC4FEAB4975}" destId="{DE743AE1-2A3D-4F1D-B2B8-7C14EB561529}" srcOrd="0" destOrd="0" presId="urn:microsoft.com/office/officeart/2008/layout/VerticalCurvedList"/>
    <dgm:cxn modelId="{16978016-7EF7-44BA-9A47-8FBA933F6ECB}" type="presParOf" srcId="{36DD84AF-1928-4669-9834-FCC4FEAB4975}" destId="{8C9514D9-1027-405C-8A92-B8BDCC598FF5}" srcOrd="1" destOrd="0" presId="urn:microsoft.com/office/officeart/2008/layout/VerticalCurvedList"/>
    <dgm:cxn modelId="{646227B9-F3E4-425F-B564-4765D735001D}" type="presParOf" srcId="{36DD84AF-1928-4669-9834-FCC4FEAB4975}" destId="{568FE5CD-3E6E-49C8-B0E9-0C880BE6FF3A}" srcOrd="2" destOrd="0" presId="urn:microsoft.com/office/officeart/2008/layout/VerticalCurvedList"/>
    <dgm:cxn modelId="{9D6902CF-5486-4F71-9767-644A037224D1}" type="presParOf" srcId="{36DD84AF-1928-4669-9834-FCC4FEAB4975}" destId="{74117F68-5B4E-4353-89F1-04B88FD4A705}" srcOrd="3" destOrd="0" presId="urn:microsoft.com/office/officeart/2008/layout/VerticalCurvedList"/>
    <dgm:cxn modelId="{611162FA-64E9-4057-BF99-028504565281}" type="presParOf" srcId="{62DDA667-7E24-47C4-ACBC-61A2CF2290CC}" destId="{7A7322B4-25C0-4E5E-8166-C6F20B294544}" srcOrd="1" destOrd="0" presId="urn:microsoft.com/office/officeart/2008/layout/VerticalCurvedList"/>
    <dgm:cxn modelId="{C47D19F6-6BBF-45E8-88BB-9F7BA02F052F}" type="presParOf" srcId="{62DDA667-7E24-47C4-ACBC-61A2CF2290CC}" destId="{44DA1DE1-D912-42F5-946B-080FE06BC70A}" srcOrd="2" destOrd="0" presId="urn:microsoft.com/office/officeart/2008/layout/VerticalCurvedList"/>
    <dgm:cxn modelId="{92D69644-3489-403F-89D5-A88A7733208E}" type="presParOf" srcId="{44DA1DE1-D912-42F5-946B-080FE06BC70A}" destId="{2C2A58D4-3AD4-4E5F-B78A-D2E33E9DA93B}" srcOrd="0" destOrd="0" presId="urn:microsoft.com/office/officeart/2008/layout/VerticalCurvedList"/>
    <dgm:cxn modelId="{A8896CED-C69A-4BB5-9078-4DF6800C68A0}" type="presParOf" srcId="{62DDA667-7E24-47C4-ACBC-61A2CF2290CC}" destId="{00B1B499-0382-4945-812C-811A267E3026}" srcOrd="3" destOrd="0" presId="urn:microsoft.com/office/officeart/2008/layout/VerticalCurvedList"/>
    <dgm:cxn modelId="{201F2C95-8361-40C4-8619-D90C46D6FC4B}" type="presParOf" srcId="{62DDA667-7E24-47C4-ACBC-61A2CF2290CC}" destId="{76A14D3D-E5DC-41AA-8826-855CC1A4FF70}" srcOrd="4" destOrd="0" presId="urn:microsoft.com/office/officeart/2008/layout/VerticalCurvedList"/>
    <dgm:cxn modelId="{B98CF8B1-E09F-4A83-B50C-341D2DFB0B09}" type="presParOf" srcId="{76A14D3D-E5DC-41AA-8826-855CC1A4FF70}" destId="{D5DF5CC0-7ECC-485C-BF93-0F5DC9EB8D30}" srcOrd="0" destOrd="0" presId="urn:microsoft.com/office/officeart/2008/layout/VerticalCurvedList"/>
    <dgm:cxn modelId="{55FDC781-6DB5-46BF-B1D6-9D224A797DA2}" type="presParOf" srcId="{62DDA667-7E24-47C4-ACBC-61A2CF2290CC}" destId="{259415FE-5A5E-4BAD-968A-4B728D3F9DCA}" srcOrd="5" destOrd="0" presId="urn:microsoft.com/office/officeart/2008/layout/VerticalCurvedList"/>
    <dgm:cxn modelId="{3F05FC37-CB19-483A-877A-82EBA6945925}" type="presParOf" srcId="{62DDA667-7E24-47C4-ACBC-61A2CF2290CC}" destId="{CE8D4931-709D-4595-9B97-D67B06B7909B}" srcOrd="6" destOrd="0" presId="urn:microsoft.com/office/officeart/2008/layout/VerticalCurvedList"/>
    <dgm:cxn modelId="{F899D128-B39F-4AAA-B88E-DC24FF64D36C}" type="presParOf" srcId="{CE8D4931-709D-4595-9B97-D67B06B7909B}" destId="{D98AB742-C8E5-4D55-B0CF-164470ECA6DD}" srcOrd="0" destOrd="0" presId="urn:microsoft.com/office/officeart/2008/layout/VerticalCurvedList"/>
    <dgm:cxn modelId="{06CBC043-83C2-499E-B688-6263FAE31FA0}" type="presParOf" srcId="{62DDA667-7E24-47C4-ACBC-61A2CF2290CC}" destId="{47150058-EC77-4AE0-A358-39D6040FE82A}" srcOrd="7" destOrd="0" presId="urn:microsoft.com/office/officeart/2008/layout/VerticalCurvedList"/>
    <dgm:cxn modelId="{3539DB9A-65D8-4C2E-AAE0-9C7B00ECFA0C}" type="presParOf" srcId="{62DDA667-7E24-47C4-ACBC-61A2CF2290CC}" destId="{323F67D6-CC59-472C-A05B-5760A2EF14B1}" srcOrd="8" destOrd="0" presId="urn:microsoft.com/office/officeart/2008/layout/VerticalCurvedList"/>
    <dgm:cxn modelId="{35B44704-7BD0-4D28-A83D-D5D0CBBAB1EF}" type="presParOf" srcId="{323F67D6-CC59-472C-A05B-5760A2EF14B1}" destId="{7BF8950C-E491-4FE8-8398-EB777C3BC5C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514D9-1027-405C-8A92-B8BDCC598FF5}">
      <dsp:nvSpPr>
        <dsp:cNvPr id="0" name=""/>
        <dsp:cNvSpPr/>
      </dsp:nvSpPr>
      <dsp:spPr>
        <a:xfrm>
          <a:off x="-5363269" y="-821306"/>
          <a:ext cx="6386253" cy="6386253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322B4-25C0-4E5E-8166-C6F20B294544}">
      <dsp:nvSpPr>
        <dsp:cNvPr id="0" name=""/>
        <dsp:cNvSpPr/>
      </dsp:nvSpPr>
      <dsp:spPr>
        <a:xfrm>
          <a:off x="535572" y="364691"/>
          <a:ext cx="5780834" cy="729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24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Удобство и доступность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5572" y="364691"/>
        <a:ext cx="5780834" cy="729761"/>
      </dsp:txXfrm>
    </dsp:sp>
    <dsp:sp modelId="{2C2A58D4-3AD4-4E5F-B78A-D2E33E9DA93B}">
      <dsp:nvSpPr>
        <dsp:cNvPr id="0" name=""/>
        <dsp:cNvSpPr/>
      </dsp:nvSpPr>
      <dsp:spPr>
        <a:xfrm>
          <a:off x="79471" y="273470"/>
          <a:ext cx="912202" cy="9122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1B499-0382-4945-812C-811A267E3026}">
      <dsp:nvSpPr>
        <dsp:cNvPr id="0" name=""/>
        <dsp:cNvSpPr/>
      </dsp:nvSpPr>
      <dsp:spPr>
        <a:xfrm>
          <a:off x="953962" y="1459523"/>
          <a:ext cx="5362445" cy="729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24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Автоматизация учета доходов и расходов</a:t>
          </a:r>
        </a:p>
      </dsp:txBody>
      <dsp:txXfrm>
        <a:off x="953962" y="1459523"/>
        <a:ext cx="5362445" cy="729761"/>
      </dsp:txXfrm>
    </dsp:sp>
    <dsp:sp modelId="{D5DF5CC0-7ECC-485C-BF93-0F5DC9EB8D30}">
      <dsp:nvSpPr>
        <dsp:cNvPr id="0" name=""/>
        <dsp:cNvSpPr/>
      </dsp:nvSpPr>
      <dsp:spPr>
        <a:xfrm>
          <a:off x="497860" y="1368303"/>
          <a:ext cx="912202" cy="9122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415FE-5A5E-4BAD-968A-4B728D3F9DCA}">
      <dsp:nvSpPr>
        <dsp:cNvPr id="0" name=""/>
        <dsp:cNvSpPr/>
      </dsp:nvSpPr>
      <dsp:spPr>
        <a:xfrm>
          <a:off x="953962" y="2554355"/>
          <a:ext cx="5362445" cy="729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24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Визуализация финансовых данных</a:t>
          </a: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3962" y="2554355"/>
        <a:ext cx="5362445" cy="729761"/>
      </dsp:txXfrm>
    </dsp:sp>
    <dsp:sp modelId="{D98AB742-C8E5-4D55-B0CF-164470ECA6DD}">
      <dsp:nvSpPr>
        <dsp:cNvPr id="0" name=""/>
        <dsp:cNvSpPr/>
      </dsp:nvSpPr>
      <dsp:spPr>
        <a:xfrm>
          <a:off x="497860" y="2463135"/>
          <a:ext cx="912202" cy="9122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50058-EC77-4AE0-A358-39D6040FE82A}">
      <dsp:nvSpPr>
        <dsp:cNvPr id="0" name=""/>
        <dsp:cNvSpPr/>
      </dsp:nvSpPr>
      <dsp:spPr>
        <a:xfrm>
          <a:off x="535572" y="3649188"/>
          <a:ext cx="5780834" cy="729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924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Интеграция с банковскими счетами и картами</a:t>
          </a:r>
          <a:endParaRPr lang="ru-RU" sz="2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5572" y="3649188"/>
        <a:ext cx="5780834" cy="729761"/>
      </dsp:txXfrm>
    </dsp:sp>
    <dsp:sp modelId="{7BF8950C-E491-4FE8-8398-EB777C3BC5C9}">
      <dsp:nvSpPr>
        <dsp:cNvPr id="0" name=""/>
        <dsp:cNvSpPr/>
      </dsp:nvSpPr>
      <dsp:spPr>
        <a:xfrm>
          <a:off x="79471" y="3557967"/>
          <a:ext cx="912202" cy="9122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70A-CC8C-417E-88AE-3FD30787B2B3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2EAD-0FE8-4D1C-BF5F-9DCD7E08C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70A-CC8C-417E-88AE-3FD30787B2B3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2EAD-0FE8-4D1C-BF5F-9DCD7E08C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4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70A-CC8C-417E-88AE-3FD30787B2B3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2EAD-0FE8-4D1C-BF5F-9DCD7E08C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6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70A-CC8C-417E-88AE-3FD30787B2B3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2EAD-0FE8-4D1C-BF5F-9DCD7E08C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87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70A-CC8C-417E-88AE-3FD30787B2B3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2EAD-0FE8-4D1C-BF5F-9DCD7E08C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4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70A-CC8C-417E-88AE-3FD30787B2B3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2EAD-0FE8-4D1C-BF5F-9DCD7E08C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41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70A-CC8C-417E-88AE-3FD30787B2B3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2EAD-0FE8-4D1C-BF5F-9DCD7E08C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9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70A-CC8C-417E-88AE-3FD30787B2B3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2EAD-0FE8-4D1C-BF5F-9DCD7E08C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4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70A-CC8C-417E-88AE-3FD30787B2B3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2EAD-0FE8-4D1C-BF5F-9DCD7E08C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19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70A-CC8C-417E-88AE-3FD30787B2B3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2EAD-0FE8-4D1C-BF5F-9DCD7E08C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8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70A-CC8C-417E-88AE-3FD30787B2B3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2EAD-0FE8-4D1C-BF5F-9DCD7E08C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02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A370A-CC8C-417E-88AE-3FD30787B2B3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02EAD-0FE8-4D1C-BF5F-9DCD7E08C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0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66" y="-166254"/>
            <a:ext cx="11557331" cy="2277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spc="-5" dirty="0" smtClean="0">
                <a:gradFill flip="none" rotWithShape="1">
                  <a:gsLst>
                    <a:gs pos="0">
                      <a:srgbClr val="2A9D78">
                        <a:shade val="30000"/>
                        <a:satMod val="115000"/>
                      </a:srgbClr>
                    </a:gs>
                    <a:gs pos="50000">
                      <a:srgbClr val="2A9D78">
                        <a:shade val="67500"/>
                        <a:satMod val="115000"/>
                      </a:srgbClr>
                    </a:gs>
                    <a:gs pos="100000">
                      <a:srgbClr val="2A9D78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Финансовый апгрейд:</a:t>
            </a:r>
            <a:endParaRPr lang="ru-RU" sz="8800" b="1" spc="-5" dirty="0">
              <a:gradFill flip="none" rotWithShape="1">
                <a:gsLst>
                  <a:gs pos="0">
                    <a:srgbClr val="2A9D78">
                      <a:shade val="30000"/>
                      <a:satMod val="115000"/>
                    </a:srgbClr>
                  </a:gs>
                  <a:gs pos="50000">
                    <a:srgbClr val="2A9D78">
                      <a:shade val="67500"/>
                      <a:satMod val="115000"/>
                    </a:srgbClr>
                  </a:gs>
                  <a:gs pos="100000">
                    <a:srgbClr val="2A9D78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5400" b="1" spc="-5" dirty="0">
                <a:gradFill flip="none" rotWithShape="1">
                  <a:gsLst>
                    <a:gs pos="0">
                      <a:srgbClr val="48C094">
                        <a:shade val="30000"/>
                        <a:satMod val="115000"/>
                      </a:srgbClr>
                    </a:gs>
                    <a:gs pos="50000">
                      <a:srgbClr val="48C094">
                        <a:shade val="67500"/>
                        <a:satMod val="115000"/>
                      </a:srgbClr>
                    </a:gs>
                    <a:gs pos="100000">
                      <a:srgbClr val="48C09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5400" b="1" spc="-5" dirty="0" smtClean="0">
                <a:gradFill flip="none" rotWithShape="1">
                  <a:gsLst>
                    <a:gs pos="0">
                      <a:srgbClr val="48C094">
                        <a:shade val="30000"/>
                        <a:satMod val="115000"/>
                      </a:srgbClr>
                    </a:gs>
                    <a:gs pos="50000">
                      <a:srgbClr val="48C094">
                        <a:shade val="67500"/>
                        <a:satMod val="115000"/>
                      </a:srgbClr>
                    </a:gs>
                    <a:gs pos="100000">
                      <a:srgbClr val="48C094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ерезагрузка вашего бюджета</a:t>
            </a:r>
            <a:endParaRPr lang="ru-RU" sz="6600" dirty="0">
              <a:gradFill flip="none" rotWithShape="1">
                <a:gsLst>
                  <a:gs pos="0">
                    <a:srgbClr val="48C094">
                      <a:shade val="30000"/>
                      <a:satMod val="115000"/>
                    </a:srgbClr>
                  </a:gs>
                  <a:gs pos="50000">
                    <a:srgbClr val="48C094">
                      <a:shade val="67500"/>
                      <a:satMod val="115000"/>
                    </a:srgbClr>
                  </a:gs>
                  <a:gs pos="100000">
                    <a:srgbClr val="48C094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  <p:pic>
        <p:nvPicPr>
          <p:cNvPr id="2050" name="Picture 2" descr="https://s2.stc.all.kpcdn.net/putevoditel/projectid_534672/images/tild6630-6361-4734-b362-623335656336__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64" y="1988760"/>
            <a:ext cx="8543636" cy="486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84127288"/>
              </p:ext>
            </p:extLst>
          </p:nvPr>
        </p:nvGraphicFramePr>
        <p:xfrm>
          <a:off x="563418" y="1200728"/>
          <a:ext cx="10658764" cy="614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84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790" r="14950" b="9320"/>
          <a:stretch/>
        </p:blipFill>
        <p:spPr>
          <a:xfrm>
            <a:off x="101598" y="191843"/>
            <a:ext cx="4470401" cy="66661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75746" y="0"/>
            <a:ext cx="751625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87637" y="191843"/>
            <a:ext cx="6096000" cy="692497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Проблемное задание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Иван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хочет купить новый ноутбук стоимостью 60000 рублей. Он заглянул в свою копилку, посчитал сбережения в размере 20000 рублей и записал эту сумму в блокнот. Его ежемесячный доход составляет 40000 рублей. Эту сумму тоже записал в блокнот. Затем принялся вспоминать на какие продукты, вещи и услуги он тратит деньги. Выписав большой список и проведя расчеты пришел к выводу, что его расходы на жизнь составили 25000 рублей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Вопрос: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Сможет ли Иван накопить оставшуюся сумму на ноутбук за 3 месяца? 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8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0.wp.com/blog.modalku.co.id/wp-content/uploads/2020/03/Tips-Menggunakan-Dana-Darurat-Agar-Tidak-Cepat-Habis.jpg?fit=2500%2C1312&amp;ssl=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6" t="15552" r="30312" b="9666"/>
          <a:stretch/>
        </p:blipFill>
        <p:spPr bwMode="auto">
          <a:xfrm>
            <a:off x="7096326" y="3269671"/>
            <a:ext cx="5095674" cy="358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891" y="249446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Бюджет - </a:t>
            </a:r>
            <a:r>
              <a:rPr lang="ru-RU" sz="3600" dirty="0" smtClean="0"/>
              <a:t>это </a:t>
            </a:r>
            <a:r>
              <a:rPr lang="ru-RU" sz="3600" dirty="0"/>
              <a:t>план доходов и расходов за определенный период: месяц, полгода, год и т.д. </a:t>
            </a:r>
            <a:r>
              <a:rPr lang="ru-RU" sz="36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4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891" y="1482561"/>
            <a:ext cx="12192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Доход - </a:t>
            </a:r>
            <a:r>
              <a:rPr lang="ru-RU" sz="3600" dirty="0"/>
              <a:t>это денежные средства, которые человек или организация получает в результате своей деятельности или от других источников.</a:t>
            </a:r>
            <a:endParaRPr lang="ru-RU" sz="44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91" y="3225527"/>
            <a:ext cx="1057563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Расход - </a:t>
            </a:r>
            <a:r>
              <a:rPr lang="ru-RU" sz="3600" dirty="0"/>
              <a:t>это денежные средства, которые человек или организация тратит на удовлетворение своих потребностей и достижение целей. </a:t>
            </a:r>
            <a:endParaRPr lang="ru-RU" sz="4400" b="1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090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-297"/>
            <a:ext cx="12192000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8187"/>
          <a:stretch/>
        </p:blipFill>
        <p:spPr>
          <a:xfrm>
            <a:off x="2101432" y="858981"/>
            <a:ext cx="9872894" cy="529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009" r="5843"/>
          <a:stretch/>
        </p:blipFill>
        <p:spPr>
          <a:xfrm>
            <a:off x="0" y="772351"/>
            <a:ext cx="5883564" cy="5790453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60739568"/>
              </p:ext>
            </p:extLst>
          </p:nvPr>
        </p:nvGraphicFramePr>
        <p:xfrm>
          <a:off x="5809672" y="1295571"/>
          <a:ext cx="6382328" cy="4743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267603"/>
            <a:ext cx="12386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Зачем </a:t>
            </a:r>
            <a:r>
              <a:rPr lang="ru-RU" sz="32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 финансовые приложения и онлайн-сервисы?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970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90" y="646545"/>
            <a:ext cx="3280073" cy="61006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3478" y="187097"/>
            <a:ext cx="3160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и анализ расходов</a:t>
            </a:r>
          </a:p>
        </p:txBody>
      </p:sp>
      <p:sp>
        <p:nvSpPr>
          <p:cNvPr id="5" name="Овал 4"/>
          <p:cNvSpPr/>
          <p:nvPr/>
        </p:nvSpPr>
        <p:spPr>
          <a:xfrm>
            <a:off x="2901381" y="6066044"/>
            <a:ext cx="775854" cy="7712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3489" y="556429"/>
            <a:ext cx="3280073" cy="7712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18823" y="187097"/>
            <a:ext cx="3160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финансовых данных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643" y="646545"/>
            <a:ext cx="2984501" cy="60927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8871" y="646545"/>
            <a:ext cx="3442543" cy="5328240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5209309" y="842881"/>
            <a:ext cx="877743" cy="56791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377343" y="942047"/>
            <a:ext cx="1029566" cy="56791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298871" y="2514664"/>
            <a:ext cx="607008" cy="56791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1134406" y="2514664"/>
            <a:ext cx="607008" cy="56791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17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10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8387" y="177861"/>
            <a:ext cx="2716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Категоризация расходов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78" y="678761"/>
            <a:ext cx="3048631" cy="60406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2271"/>
          <a:stretch/>
        </p:blipFill>
        <p:spPr>
          <a:xfrm>
            <a:off x="3629891" y="678761"/>
            <a:ext cx="3001818" cy="60467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11914" y="198704"/>
            <a:ext cx="3300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Установка финансовых целей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169" y="678761"/>
            <a:ext cx="2996719" cy="604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4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0999"/>
            <a:ext cx="12127345" cy="60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6223"/>
          <a:stretch/>
        </p:blipFill>
        <p:spPr>
          <a:xfrm>
            <a:off x="438150" y="2346034"/>
            <a:ext cx="5667086" cy="44682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11761"/>
          <a:stretch/>
        </p:blipFill>
        <p:spPr>
          <a:xfrm>
            <a:off x="6105236" y="1452126"/>
            <a:ext cx="6086764" cy="53709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31800" y="113206"/>
            <a:ext cx="96795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чего и как нужно </a:t>
            </a:r>
            <a:r>
              <a:rPr lang="ru-RU" sz="6600" b="1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планировать </a:t>
            </a:r>
            <a:r>
              <a:rPr lang="ru-RU" sz="6600" b="1" dirty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бюджет?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84225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199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</dc:creator>
  <cp:lastModifiedBy>Алина</cp:lastModifiedBy>
  <cp:revision>45</cp:revision>
  <dcterms:created xsi:type="dcterms:W3CDTF">2024-04-06T09:28:20Z</dcterms:created>
  <dcterms:modified xsi:type="dcterms:W3CDTF">2024-10-12T09:38:07Z</dcterms:modified>
</cp:coreProperties>
</file>