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93" r:id="rId4"/>
    <p:sldId id="306" r:id="rId5"/>
    <p:sldId id="294" r:id="rId6"/>
    <p:sldId id="304" r:id="rId7"/>
    <p:sldId id="298" r:id="rId8"/>
  </p:sldIdLst>
  <p:sldSz cx="18288000" cy="10287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B4D"/>
    <a:srgbClr val="373C59"/>
    <a:srgbClr val="BDBEC0"/>
    <a:srgbClr val="EBEAEF"/>
    <a:srgbClr val="FCFCFC"/>
    <a:srgbClr val="FABFB7"/>
    <a:srgbClr val="939E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5" autoAdjust="0"/>
    <p:restoredTop sz="94660"/>
  </p:normalViewPr>
  <p:slideViewPr>
    <p:cSldViewPr>
      <p:cViewPr varScale="1">
        <p:scale>
          <a:sx n="58" d="100"/>
          <a:sy n="58" d="100"/>
        </p:scale>
        <p:origin x="384" y="8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7" d="100"/>
        <a:sy n="37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26977" y="3736706"/>
            <a:ext cx="12834044" cy="19526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00" b="0" i="0">
                <a:solidFill>
                  <a:srgbClr val="F7FAFD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50" b="0" i="0">
                <a:solidFill>
                  <a:srgbClr val="F7FAF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150" b="0" i="0">
                <a:solidFill>
                  <a:srgbClr val="043C57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50" b="0" i="0">
                <a:solidFill>
                  <a:srgbClr val="F7FAF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850" b="0" i="0">
                <a:solidFill>
                  <a:srgbClr val="F7FAF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43C5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5573" y="813354"/>
            <a:ext cx="16256852" cy="1906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850" b="0" i="0">
                <a:solidFill>
                  <a:srgbClr val="F7FAF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758304" y="4375413"/>
            <a:ext cx="7513955" cy="2717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50" b="0" i="0">
                <a:solidFill>
                  <a:srgbClr val="043C57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png"/><Relationship Id="rId5" Type="http://schemas.openxmlformats.org/officeDocument/2006/relationships/image" Target="../media/image11.gif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20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gif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574" y="-137354"/>
            <a:ext cx="18220606" cy="1028700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43" y="0"/>
            <a:ext cx="18288000" cy="10287000"/>
            <a:chOff x="0" y="0"/>
            <a:chExt cx="18288000" cy="10287000"/>
          </a:xfrm>
          <a:solidFill>
            <a:srgbClr val="EBEAEF"/>
          </a:solidFill>
        </p:grpSpPr>
        <p:sp>
          <p:nvSpPr>
            <p:cNvPr id="4" name="object 4"/>
            <p:cNvSpPr/>
            <p:nvPr/>
          </p:nvSpPr>
          <p:spPr>
            <a:xfrm>
              <a:off x="0" y="0"/>
              <a:ext cx="18288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18288000" y="10287000"/>
                  </a:moveTo>
                  <a:lnTo>
                    <a:pt x="0" y="10287000"/>
                  </a:lnTo>
                  <a:lnTo>
                    <a:pt x="0" y="0"/>
                  </a:lnTo>
                  <a:lnTo>
                    <a:pt x="9379019" y="0"/>
                  </a:lnTo>
                  <a:lnTo>
                    <a:pt x="18288000" y="8908981"/>
                  </a:lnTo>
                  <a:lnTo>
                    <a:pt x="18288000" y="10287000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5" name="object 5"/>
            <p:cNvSpPr/>
            <p:nvPr/>
          </p:nvSpPr>
          <p:spPr>
            <a:xfrm>
              <a:off x="7987289" y="0"/>
              <a:ext cx="3785235" cy="3744595"/>
            </a:xfrm>
            <a:custGeom>
              <a:avLst/>
              <a:gdLst/>
              <a:ahLst/>
              <a:cxnLst/>
              <a:rect l="l" t="t" r="r" b="b"/>
              <a:pathLst>
                <a:path w="3785234" h="3744595">
                  <a:moveTo>
                    <a:pt x="3784633" y="3703811"/>
                  </a:moveTo>
                  <a:lnTo>
                    <a:pt x="3744222" y="3744222"/>
                  </a:lnTo>
                  <a:lnTo>
                    <a:pt x="0" y="0"/>
                  </a:lnTo>
                  <a:lnTo>
                    <a:pt x="80821" y="0"/>
                  </a:lnTo>
                  <a:lnTo>
                    <a:pt x="3784633" y="3703811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2457" y="1020280"/>
            <a:ext cx="14029861" cy="7546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614805" algn="l"/>
                <a:tab pos="2070100" algn="l"/>
                <a:tab pos="3534410" algn="l"/>
              </a:tabLst>
            </a:pPr>
            <a:r>
              <a:rPr lang="ru-RU" sz="2400" b="1" dirty="0">
                <a:solidFill>
                  <a:srgbClr val="373C5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ГБУ ДПО РМ  «Центр непрерывного повышения</a:t>
            </a:r>
            <a:br>
              <a:rPr lang="ru-RU" sz="2400" b="1" dirty="0">
                <a:solidFill>
                  <a:srgbClr val="373C5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373C5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профессионального мастерства педагогических работников – «Педагог 13.ру»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61246" y="2396306"/>
            <a:ext cx="10954554" cy="862416"/>
          </a:xfrm>
          <a:prstGeom prst="rect">
            <a:avLst/>
          </a:prstGeom>
        </p:spPr>
        <p:txBody>
          <a:bodyPr vert="horz" wrap="square" lIns="0" tIns="305435" rIns="0" bIns="0" rtlCol="0">
            <a:spAutoFit/>
          </a:bodyPr>
          <a:lstStyle/>
          <a:p>
            <a:pPr marL="12700" marR="5080" algn="ctr"/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5400" spc="-475" dirty="0">
              <a:solidFill>
                <a:srgbClr val="F15B4D"/>
              </a:solidFill>
              <a:latin typeface="Arial Narrow" panose="020B0606020202030204" pitchFamily="34" charset="0"/>
              <a:cs typeface="Arial Black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3704913" y="6780185"/>
            <a:ext cx="4583430" cy="3507104"/>
          </a:xfrm>
          <a:custGeom>
            <a:avLst/>
            <a:gdLst/>
            <a:ahLst/>
            <a:cxnLst/>
            <a:rect l="l" t="t" r="r" b="b"/>
            <a:pathLst>
              <a:path w="4583430" h="3507104">
                <a:moveTo>
                  <a:pt x="4583085" y="3506814"/>
                </a:moveTo>
                <a:lnTo>
                  <a:pt x="0" y="3506814"/>
                </a:lnTo>
                <a:lnTo>
                  <a:pt x="3506814" y="0"/>
                </a:lnTo>
                <a:lnTo>
                  <a:pt x="4583085" y="1076271"/>
                </a:lnTo>
                <a:lnTo>
                  <a:pt x="4583085" y="3506814"/>
                </a:lnTo>
                <a:close/>
              </a:path>
            </a:pathLst>
          </a:custGeom>
          <a:solidFill>
            <a:srgbClr val="BDBEC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3898" y="1226684"/>
            <a:ext cx="3238650" cy="46738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7143" y="366951"/>
            <a:ext cx="4013510" cy="82277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9660" y="7871468"/>
            <a:ext cx="2278178" cy="2278178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398352" y="7880789"/>
            <a:ext cx="9144000" cy="1846659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ru-RU" dirty="0">
                <a:solidFill>
                  <a:srgbClr val="373C59"/>
                </a:solidFill>
                <a:latin typeface="Arial Narrow" panose="020B0606020202030204" pitchFamily="34" charset="0"/>
              </a:rPr>
            </a:br>
            <a:r>
              <a:rPr lang="ru-RU" sz="3200" b="1" dirty="0">
                <a:solidFill>
                  <a:srgbClr val="373C5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Наумова Е. М., заведующий лабораторией этнокультурного образования</a:t>
            </a:r>
          </a:p>
          <a:p>
            <a:r>
              <a:rPr lang="ru-RU" sz="3200" b="1" dirty="0">
                <a:solidFill>
                  <a:srgbClr val="373C59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ГБУ ДПО РМ «ЦНППМ «Педагог 13.ру»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19809" y="2573105"/>
            <a:ext cx="1152244" cy="14022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691" y="5740978"/>
            <a:ext cx="1152244" cy="14022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3288" y="2323605"/>
            <a:ext cx="1670449" cy="17679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486" y="5909697"/>
            <a:ext cx="1670449" cy="176799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6EF5F5A-4C84-45BB-87C2-4CE01CAD19C7}"/>
              </a:ext>
            </a:extLst>
          </p:cNvPr>
          <p:cNvSpPr/>
          <p:nvPr/>
        </p:nvSpPr>
        <p:spPr>
          <a:xfrm>
            <a:off x="-72917" y="2473229"/>
            <a:ext cx="11201400" cy="21920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5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Любовь Федоровна Дергачева «</a:t>
            </a:r>
            <a:r>
              <a:rPr lang="ru-RU" sz="36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Аванень</a:t>
            </a:r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</a:t>
            </a:r>
          </a:p>
          <a:p>
            <a:pPr algn="ctr"/>
            <a:r>
              <a:rPr lang="ru-RU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«Любовь Федоровна Дергачева «Маме»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205C663-BD11-4588-B0EA-9ED02F58DC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948140" y="3083068"/>
            <a:ext cx="3595083" cy="4807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48E91CB-617D-4D59-8462-0E6121DF3821}"/>
              </a:ext>
            </a:extLst>
          </p:cNvPr>
          <p:cNvSpPr/>
          <p:nvPr/>
        </p:nvSpPr>
        <p:spPr>
          <a:xfrm>
            <a:off x="9525000" y="7683504"/>
            <a:ext cx="9144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br>
              <a:rPr lang="ru-RU" dirty="0">
                <a:solidFill>
                  <a:srgbClr val="373C59"/>
                </a:solidFill>
                <a:latin typeface="Arial Narrow" panose="020B0606020202030204" pitchFamily="34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с помощью сервиса ИИ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jetseller.ru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48882" y="9176"/>
            <a:ext cx="18288000" cy="10341663"/>
          </a:xfrm>
          <a:prstGeom prst="rect">
            <a:avLst/>
          </a:prstGeom>
          <a:solidFill>
            <a:srgbClr val="EBEAEF"/>
          </a:solidFill>
          <a:ln>
            <a:solidFill>
              <a:srgbClr val="373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593687" y="531302"/>
            <a:ext cx="587863" cy="1118896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7200" b="1" i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716966"/>
            <a:ext cx="4093210" cy="2597785"/>
          </a:xfrm>
          <a:custGeom>
            <a:avLst/>
            <a:gdLst/>
            <a:ahLst/>
            <a:cxnLst/>
            <a:rect l="l" t="t" r="r" b="b"/>
            <a:pathLst>
              <a:path w="4093210" h="2597784">
                <a:moveTo>
                  <a:pt x="4092935" y="2597424"/>
                </a:moveTo>
                <a:lnTo>
                  <a:pt x="0" y="2597424"/>
                </a:lnTo>
                <a:lnTo>
                  <a:pt x="0" y="1495511"/>
                </a:lnTo>
                <a:lnTo>
                  <a:pt x="1495511" y="0"/>
                </a:lnTo>
                <a:lnTo>
                  <a:pt x="4092935" y="2597424"/>
                </a:lnTo>
                <a:close/>
              </a:path>
            </a:pathLst>
          </a:custGeom>
          <a:solidFill>
            <a:srgbClr val="373C5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4328466" y="95762"/>
            <a:ext cx="5563870" cy="2906395"/>
            <a:chOff x="12724540" y="0"/>
            <a:chExt cx="5563870" cy="2906395"/>
          </a:xfrm>
          <a:solidFill>
            <a:srgbClr val="BDBEC0"/>
          </a:solidFill>
        </p:grpSpPr>
        <p:sp>
          <p:nvSpPr>
            <p:cNvPr id="6" name="object 6"/>
            <p:cNvSpPr/>
            <p:nvPr/>
          </p:nvSpPr>
          <p:spPr>
            <a:xfrm>
              <a:off x="13834140" y="1"/>
              <a:ext cx="4453890" cy="2905760"/>
            </a:xfrm>
            <a:custGeom>
              <a:avLst/>
              <a:gdLst/>
              <a:ahLst/>
              <a:cxnLst/>
              <a:rect l="l" t="t" r="r" b="b"/>
              <a:pathLst>
                <a:path w="4453890" h="2905760">
                  <a:moveTo>
                    <a:pt x="4453860" y="1356727"/>
                  </a:moveTo>
                  <a:lnTo>
                    <a:pt x="2905293" y="2905293"/>
                  </a:lnTo>
                  <a:lnTo>
                    <a:pt x="0" y="0"/>
                  </a:lnTo>
                  <a:lnTo>
                    <a:pt x="4453860" y="0"/>
                  </a:lnTo>
                  <a:lnTo>
                    <a:pt x="4453860" y="135672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4540" y="0"/>
              <a:ext cx="2947035" cy="2906395"/>
            </a:xfrm>
            <a:custGeom>
              <a:avLst/>
              <a:gdLst/>
              <a:ahLst/>
              <a:cxnLst/>
              <a:rect l="l" t="t" r="r" b="b"/>
              <a:pathLst>
                <a:path w="2947034" h="2906395">
                  <a:moveTo>
                    <a:pt x="2946685" y="2865865"/>
                  </a:moveTo>
                  <a:lnTo>
                    <a:pt x="2906275" y="2906275"/>
                  </a:lnTo>
                  <a:lnTo>
                    <a:pt x="0" y="0"/>
                  </a:lnTo>
                  <a:lnTo>
                    <a:pt x="80819" y="0"/>
                  </a:lnTo>
                  <a:lnTo>
                    <a:pt x="2946685" y="2865865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4620622" y="-50227"/>
            <a:ext cx="1028700" cy="1031875"/>
          </a:xfrm>
          <a:custGeom>
            <a:avLst/>
            <a:gdLst/>
            <a:ahLst/>
            <a:cxnLst/>
            <a:rect l="l" t="t" r="r" b="b"/>
            <a:pathLst>
              <a:path w="1028700" h="1031875">
                <a:moveTo>
                  <a:pt x="1028682" y="1031337"/>
                </a:moveTo>
                <a:lnTo>
                  <a:pt x="997661" y="1031337"/>
                </a:lnTo>
                <a:lnTo>
                  <a:pt x="0" y="33675"/>
                </a:lnTo>
                <a:lnTo>
                  <a:pt x="33674" y="0"/>
                </a:lnTo>
                <a:lnTo>
                  <a:pt x="1028682" y="995007"/>
                </a:lnTo>
                <a:lnTo>
                  <a:pt x="1028682" y="1031337"/>
                </a:lnTo>
                <a:close/>
              </a:path>
            </a:pathLst>
          </a:custGeom>
          <a:solidFill>
            <a:srgbClr val="F7FA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1575" y="-342900"/>
            <a:ext cx="2274005" cy="22801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687" y="2767547"/>
            <a:ext cx="625513" cy="393438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5641" y="2323988"/>
            <a:ext cx="11602365" cy="19107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>
              <a:spcBef>
                <a:spcPts val="50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sz="2400" b="1" dirty="0"/>
              <a:t>	</a:t>
            </a:r>
            <a:endParaRPr lang="ru-RU" sz="28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2742405" flipV="1">
            <a:off x="-1479218" y="8080122"/>
            <a:ext cx="9413040" cy="46922"/>
          </a:xfrm>
          <a:prstGeom prst="rect">
            <a:avLst/>
          </a:prstGeom>
          <a:solidFill>
            <a:srgbClr val="373C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219200" y="6743700"/>
            <a:ext cx="3374757" cy="3543300"/>
          </a:xfrm>
          <a:prstGeom prst="line">
            <a:avLst/>
          </a:prstGeom>
          <a:ln>
            <a:solidFill>
              <a:srgbClr val="373C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906578" y="2323988"/>
            <a:ext cx="1088142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endParaRPr lang="ru-RU" sz="4000" b="1" dirty="0"/>
          </a:p>
          <a:p>
            <a:pPr algn="just"/>
            <a:r>
              <a:rPr lang="ru-RU" sz="3200" b="1" dirty="0"/>
              <a:t>	</a:t>
            </a:r>
          </a:p>
          <a:p>
            <a:pPr algn="just"/>
            <a:r>
              <a:rPr lang="ru-RU" sz="2400" b="1" dirty="0"/>
              <a:t>	</a:t>
            </a:r>
            <a:endParaRPr lang="ru-RU" sz="32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2441433" y="8025794"/>
            <a:ext cx="7770155" cy="19082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b="1" dirty="0"/>
          </a:p>
          <a:p>
            <a:pPr algn="ctr"/>
            <a:r>
              <a:rPr lang="ru-RU" sz="3200" b="1" dirty="0"/>
              <a:t>	</a:t>
            </a:r>
            <a:r>
              <a:rPr lang="ru-RU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момент</a:t>
            </a:r>
            <a:r>
              <a:rPr lang="ru-RU" sz="3600" b="1" dirty="0"/>
              <a:t>	</a:t>
            </a:r>
            <a:endParaRPr lang="ru-RU" sz="36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A3402DF-656E-4399-B38C-569D2F7B0F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7614" y="95762"/>
            <a:ext cx="6317721" cy="8461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4A4EAE3C-7AFE-4514-9F8D-EA86B08EAE01}"/>
              </a:ext>
            </a:extLst>
          </p:cNvPr>
          <p:cNvSpPr/>
          <p:nvPr/>
        </p:nvSpPr>
        <p:spPr>
          <a:xfrm>
            <a:off x="5540735" y="7330475"/>
            <a:ext cx="6038157" cy="22775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b="1" dirty="0"/>
          </a:p>
          <a:p>
            <a:pPr algn="ctr"/>
            <a:r>
              <a:rPr lang="ru-RU" sz="3200" b="1" dirty="0"/>
              <a:t>	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с помощью сервиса ИИ  jetseller.ru </a:t>
            </a:r>
            <a:endParaRPr lang="ru-RU" sz="2800" i="1" cap="none" spc="0" dirty="0">
              <a:ln w="0"/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28600" y="47830"/>
            <a:ext cx="18288000" cy="10341663"/>
          </a:xfrm>
          <a:prstGeom prst="rect">
            <a:avLst/>
          </a:prstGeom>
          <a:solidFill>
            <a:srgbClr val="EBEAEF"/>
          </a:solidFill>
          <a:ln>
            <a:solidFill>
              <a:srgbClr val="373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bject 4"/>
          <p:cNvSpPr/>
          <p:nvPr/>
        </p:nvSpPr>
        <p:spPr>
          <a:xfrm>
            <a:off x="0" y="7716966"/>
            <a:ext cx="4093210" cy="2597785"/>
          </a:xfrm>
          <a:custGeom>
            <a:avLst/>
            <a:gdLst/>
            <a:ahLst/>
            <a:cxnLst/>
            <a:rect l="l" t="t" r="r" b="b"/>
            <a:pathLst>
              <a:path w="4093210" h="2597784">
                <a:moveTo>
                  <a:pt x="4092935" y="2597424"/>
                </a:moveTo>
                <a:lnTo>
                  <a:pt x="0" y="2597424"/>
                </a:lnTo>
                <a:lnTo>
                  <a:pt x="0" y="1495511"/>
                </a:lnTo>
                <a:lnTo>
                  <a:pt x="1495511" y="0"/>
                </a:lnTo>
                <a:lnTo>
                  <a:pt x="4092935" y="2597424"/>
                </a:lnTo>
                <a:close/>
              </a:path>
            </a:pathLst>
          </a:custGeom>
          <a:solidFill>
            <a:srgbClr val="373C5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2724540" y="0"/>
            <a:ext cx="5563870" cy="2906395"/>
            <a:chOff x="12724540" y="0"/>
            <a:chExt cx="5563870" cy="2906395"/>
          </a:xfrm>
          <a:solidFill>
            <a:srgbClr val="BDBEC0"/>
          </a:solidFill>
        </p:grpSpPr>
        <p:sp>
          <p:nvSpPr>
            <p:cNvPr id="6" name="object 6"/>
            <p:cNvSpPr/>
            <p:nvPr/>
          </p:nvSpPr>
          <p:spPr>
            <a:xfrm>
              <a:off x="13834140" y="1"/>
              <a:ext cx="4453890" cy="2905760"/>
            </a:xfrm>
            <a:custGeom>
              <a:avLst/>
              <a:gdLst/>
              <a:ahLst/>
              <a:cxnLst/>
              <a:rect l="l" t="t" r="r" b="b"/>
              <a:pathLst>
                <a:path w="4453890" h="2905760">
                  <a:moveTo>
                    <a:pt x="4453860" y="1356727"/>
                  </a:moveTo>
                  <a:lnTo>
                    <a:pt x="2905293" y="2905293"/>
                  </a:lnTo>
                  <a:lnTo>
                    <a:pt x="0" y="0"/>
                  </a:lnTo>
                  <a:lnTo>
                    <a:pt x="4453860" y="0"/>
                  </a:lnTo>
                  <a:lnTo>
                    <a:pt x="4453860" y="135672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4540" y="0"/>
              <a:ext cx="2947035" cy="2906395"/>
            </a:xfrm>
            <a:custGeom>
              <a:avLst/>
              <a:gdLst/>
              <a:ahLst/>
              <a:cxnLst/>
              <a:rect l="l" t="t" r="r" b="b"/>
              <a:pathLst>
                <a:path w="2947034" h="2906395">
                  <a:moveTo>
                    <a:pt x="2946685" y="2865865"/>
                  </a:moveTo>
                  <a:lnTo>
                    <a:pt x="2906275" y="2906275"/>
                  </a:lnTo>
                  <a:lnTo>
                    <a:pt x="0" y="0"/>
                  </a:lnTo>
                  <a:lnTo>
                    <a:pt x="80819" y="0"/>
                  </a:lnTo>
                  <a:lnTo>
                    <a:pt x="2946685" y="2865865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4620622" y="-50227"/>
            <a:ext cx="1028700" cy="1031875"/>
          </a:xfrm>
          <a:custGeom>
            <a:avLst/>
            <a:gdLst/>
            <a:ahLst/>
            <a:cxnLst/>
            <a:rect l="l" t="t" r="r" b="b"/>
            <a:pathLst>
              <a:path w="1028700" h="1031875">
                <a:moveTo>
                  <a:pt x="1028682" y="1031337"/>
                </a:moveTo>
                <a:lnTo>
                  <a:pt x="997661" y="1031337"/>
                </a:lnTo>
                <a:lnTo>
                  <a:pt x="0" y="33675"/>
                </a:lnTo>
                <a:lnTo>
                  <a:pt x="33674" y="0"/>
                </a:lnTo>
                <a:lnTo>
                  <a:pt x="1028682" y="995007"/>
                </a:lnTo>
                <a:lnTo>
                  <a:pt x="1028682" y="1031337"/>
                </a:lnTo>
                <a:close/>
              </a:path>
            </a:pathLst>
          </a:custGeom>
          <a:solidFill>
            <a:srgbClr val="F7FA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1575" y="-342900"/>
            <a:ext cx="2274005" cy="22801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747" y="6074396"/>
            <a:ext cx="568035" cy="393438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744916" y="2781300"/>
            <a:ext cx="1546543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400" b="1" dirty="0"/>
              <a:t>	</a:t>
            </a:r>
            <a:endParaRPr lang="ru-RU" sz="32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2742405" flipV="1">
            <a:off x="-1479218" y="8080122"/>
            <a:ext cx="9413040" cy="46922"/>
          </a:xfrm>
          <a:prstGeom prst="rect">
            <a:avLst/>
          </a:prstGeom>
          <a:solidFill>
            <a:srgbClr val="373C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219200" y="6743700"/>
            <a:ext cx="3374757" cy="3543300"/>
          </a:xfrm>
          <a:prstGeom prst="line">
            <a:avLst/>
          </a:prstGeom>
          <a:ln>
            <a:solidFill>
              <a:srgbClr val="373C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Заголовок 13">
            <a:extLst>
              <a:ext uri="{FF2B5EF4-FFF2-40B4-BE49-F238E27FC236}">
                <a16:creationId xmlns:a16="http://schemas.microsoft.com/office/drawing/2014/main" id="{24CF3FB1-8C2E-487B-BE44-3134D34F1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3221" y="302559"/>
            <a:ext cx="11695188" cy="2492990"/>
          </a:xfrm>
        </p:spPr>
        <p:txBody>
          <a:bodyPr/>
          <a:lstStyle/>
          <a:p>
            <a:pPr algn="ctr"/>
            <a:br>
              <a:rPr lang="ru-RU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477776" y="7645324"/>
            <a:ext cx="11602365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r>
              <a:rPr lang="ru-RU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материал</a:t>
            </a:r>
            <a:r>
              <a:rPr lang="ru-RU" sz="3600" b="1" dirty="0"/>
              <a:t>	</a:t>
            </a:r>
            <a:endParaRPr lang="ru-RU" sz="36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Picture 2" descr="http://www.englishtv.narod.ru/img/lb_owl.gif">
            <a:extLst>
              <a:ext uri="{FF2B5EF4-FFF2-40B4-BE49-F238E27FC236}">
                <a16:creationId xmlns:a16="http://schemas.microsoft.com/office/drawing/2014/main" id="{32A15D82-5947-46FA-BDF9-F797E80377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74" y="6743700"/>
            <a:ext cx="2834496" cy="343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3CBD0BD-9AB6-4480-898F-2CDF21222DDB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533" y="2270785"/>
            <a:ext cx="4390561" cy="317336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6CA2302-F166-4D2C-A68E-F643528A2E6F}"/>
              </a:ext>
            </a:extLst>
          </p:cNvPr>
          <p:cNvSpPr/>
          <p:nvPr/>
        </p:nvSpPr>
        <p:spPr>
          <a:xfrm>
            <a:off x="871028" y="104750"/>
            <a:ext cx="5659775" cy="252376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r>
              <a:rPr lang="ru-RU" sz="4400" b="1" cap="none" spc="0" dirty="0" err="1">
                <a:ln w="0"/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Содык</a:t>
            </a:r>
            <a:r>
              <a:rPr lang="ru-RU" sz="4400" b="1" cap="none" spc="0" dirty="0">
                <a:ln w="0"/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cap="none" spc="0" dirty="0" err="1">
                <a:ln w="0"/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ребусонть</a:t>
            </a:r>
            <a:r>
              <a:rPr lang="ru-RU" sz="4400" b="1" cap="none" spc="0" dirty="0">
                <a:ln w="0"/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4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911D58A-1AE0-4805-8E73-7E99E3698AE3}"/>
              </a:ext>
            </a:extLst>
          </p:cNvPr>
          <p:cNvSpPr/>
          <p:nvPr/>
        </p:nvSpPr>
        <p:spPr>
          <a:xfrm>
            <a:off x="3454270" y="5137854"/>
            <a:ext cx="3000334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r>
              <a:rPr lang="ru-RU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</a:t>
            </a:r>
            <a:endParaRPr lang="ru-RU" sz="36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56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209550" y="-26912"/>
            <a:ext cx="18288000" cy="10341663"/>
          </a:xfrm>
          <a:prstGeom prst="rect">
            <a:avLst/>
          </a:prstGeom>
          <a:solidFill>
            <a:srgbClr val="EBEAEF"/>
          </a:solidFill>
          <a:ln>
            <a:solidFill>
              <a:srgbClr val="373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object 4"/>
          <p:cNvSpPr/>
          <p:nvPr/>
        </p:nvSpPr>
        <p:spPr>
          <a:xfrm>
            <a:off x="0" y="7716966"/>
            <a:ext cx="4093210" cy="2597785"/>
          </a:xfrm>
          <a:custGeom>
            <a:avLst/>
            <a:gdLst/>
            <a:ahLst/>
            <a:cxnLst/>
            <a:rect l="l" t="t" r="r" b="b"/>
            <a:pathLst>
              <a:path w="4093210" h="2597784">
                <a:moveTo>
                  <a:pt x="4092935" y="2597424"/>
                </a:moveTo>
                <a:lnTo>
                  <a:pt x="0" y="2597424"/>
                </a:lnTo>
                <a:lnTo>
                  <a:pt x="0" y="1495511"/>
                </a:lnTo>
                <a:lnTo>
                  <a:pt x="1495511" y="0"/>
                </a:lnTo>
                <a:lnTo>
                  <a:pt x="4092935" y="2597424"/>
                </a:lnTo>
                <a:close/>
              </a:path>
            </a:pathLst>
          </a:custGeom>
          <a:solidFill>
            <a:srgbClr val="373C5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575" y="-342900"/>
            <a:ext cx="2274005" cy="22801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747" y="6074396"/>
            <a:ext cx="568035" cy="3934384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2573000" y="7911449"/>
            <a:ext cx="7164741" cy="27084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r>
              <a:rPr lang="ru-RU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Новый материал</a:t>
            </a:r>
          </a:p>
          <a:p>
            <a:pPr algn="just"/>
            <a:r>
              <a:rPr lang="ru-RU" sz="2400" b="1" dirty="0"/>
              <a:t>	</a:t>
            </a:r>
            <a:endParaRPr lang="ru-RU" sz="32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Заголовок 13">
            <a:extLst>
              <a:ext uri="{FF2B5EF4-FFF2-40B4-BE49-F238E27FC236}">
                <a16:creationId xmlns:a16="http://schemas.microsoft.com/office/drawing/2014/main" id="{24CF3FB1-8C2E-487B-BE44-3134D34F1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9747" y="278220"/>
            <a:ext cx="15059868" cy="1846659"/>
          </a:xfrm>
        </p:spPr>
        <p:txBody>
          <a:bodyPr/>
          <a:lstStyle/>
          <a:p>
            <a:pPr algn="l"/>
            <a:br>
              <a:rPr lang="ru-RU" sz="4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0CB8D2-0DA6-4E27-B492-89F0BE6AD0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459" y="516066"/>
            <a:ext cx="6253090" cy="7200900"/>
          </a:xfrm>
          <a:prstGeom prst="rect">
            <a:avLst/>
          </a:prstGeom>
        </p:spPr>
      </p:pic>
      <p:pic>
        <p:nvPicPr>
          <p:cNvPr id="12" name="Picture 2" descr="http://www.englishtv.narod.ru/img/lb_owl.gif">
            <a:extLst>
              <a:ext uri="{FF2B5EF4-FFF2-40B4-BE49-F238E27FC236}">
                <a16:creationId xmlns:a16="http://schemas.microsoft.com/office/drawing/2014/main" id="{4BDCD26E-6035-408A-AD04-5106B2ACE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74" y="6743700"/>
            <a:ext cx="2834496" cy="343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аудио">
            <a:hlinkClick r:id="" action="ppaction://media"/>
            <a:extLst>
              <a:ext uri="{FF2B5EF4-FFF2-40B4-BE49-F238E27FC236}">
                <a16:creationId xmlns:a16="http://schemas.microsoft.com/office/drawing/2014/main" id="{AB598B28-345E-47AB-A6D6-14D5390205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134600" y="7797906"/>
            <a:ext cx="487363" cy="487363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36DB459-BDF9-4046-A433-30F0C48F0A81}"/>
              </a:ext>
            </a:extLst>
          </p:cNvPr>
          <p:cNvSpPr/>
          <p:nvPr/>
        </p:nvSpPr>
        <p:spPr>
          <a:xfrm>
            <a:off x="7207119" y="7107726"/>
            <a:ext cx="7164741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b="1" dirty="0"/>
          </a:p>
          <a:p>
            <a:pPr algn="ctr"/>
            <a:endParaRPr lang="ru-RU" sz="3200" b="1" dirty="0"/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м помощью сервиса ИИ : rugpt.io</a:t>
            </a:r>
            <a:r>
              <a:rPr lang="ru-RU" dirty="0"/>
              <a:t>	</a:t>
            </a:r>
            <a:endParaRPr lang="ru-RU" cap="none" spc="0" dirty="0">
              <a:ln w="0"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8205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7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36799" y="0"/>
            <a:ext cx="18288000" cy="10341663"/>
          </a:xfrm>
          <a:prstGeom prst="rect">
            <a:avLst/>
          </a:prstGeom>
          <a:solidFill>
            <a:srgbClr val="EBEAEF"/>
          </a:solidFill>
          <a:ln>
            <a:solidFill>
              <a:srgbClr val="373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object 4"/>
          <p:cNvSpPr/>
          <p:nvPr/>
        </p:nvSpPr>
        <p:spPr>
          <a:xfrm>
            <a:off x="0" y="7716966"/>
            <a:ext cx="4093210" cy="2597785"/>
          </a:xfrm>
          <a:custGeom>
            <a:avLst/>
            <a:gdLst/>
            <a:ahLst/>
            <a:cxnLst/>
            <a:rect l="l" t="t" r="r" b="b"/>
            <a:pathLst>
              <a:path w="4093210" h="2597784">
                <a:moveTo>
                  <a:pt x="4092935" y="2597424"/>
                </a:moveTo>
                <a:lnTo>
                  <a:pt x="0" y="2597424"/>
                </a:lnTo>
                <a:lnTo>
                  <a:pt x="0" y="1495511"/>
                </a:lnTo>
                <a:lnTo>
                  <a:pt x="1495511" y="0"/>
                </a:lnTo>
                <a:lnTo>
                  <a:pt x="4092935" y="2597424"/>
                </a:lnTo>
                <a:close/>
              </a:path>
            </a:pathLst>
          </a:custGeom>
          <a:solidFill>
            <a:srgbClr val="373C5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2724540" y="0"/>
            <a:ext cx="5563870" cy="2906395"/>
            <a:chOff x="12724540" y="0"/>
            <a:chExt cx="5563870" cy="2906395"/>
          </a:xfrm>
          <a:solidFill>
            <a:srgbClr val="BDBEC0"/>
          </a:solidFill>
        </p:grpSpPr>
        <p:sp>
          <p:nvSpPr>
            <p:cNvPr id="6" name="object 6"/>
            <p:cNvSpPr/>
            <p:nvPr/>
          </p:nvSpPr>
          <p:spPr>
            <a:xfrm>
              <a:off x="13834140" y="1"/>
              <a:ext cx="4453890" cy="2905760"/>
            </a:xfrm>
            <a:custGeom>
              <a:avLst/>
              <a:gdLst/>
              <a:ahLst/>
              <a:cxnLst/>
              <a:rect l="l" t="t" r="r" b="b"/>
              <a:pathLst>
                <a:path w="4453890" h="2905760">
                  <a:moveTo>
                    <a:pt x="4453860" y="1356727"/>
                  </a:moveTo>
                  <a:lnTo>
                    <a:pt x="2905293" y="2905293"/>
                  </a:lnTo>
                  <a:lnTo>
                    <a:pt x="0" y="0"/>
                  </a:lnTo>
                  <a:lnTo>
                    <a:pt x="4453860" y="0"/>
                  </a:lnTo>
                  <a:lnTo>
                    <a:pt x="4453860" y="135672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4540" y="0"/>
              <a:ext cx="2947035" cy="2906395"/>
            </a:xfrm>
            <a:custGeom>
              <a:avLst/>
              <a:gdLst/>
              <a:ahLst/>
              <a:cxnLst/>
              <a:rect l="l" t="t" r="r" b="b"/>
              <a:pathLst>
                <a:path w="2947034" h="2906395">
                  <a:moveTo>
                    <a:pt x="2946685" y="2865865"/>
                  </a:moveTo>
                  <a:lnTo>
                    <a:pt x="2906275" y="2906275"/>
                  </a:lnTo>
                  <a:lnTo>
                    <a:pt x="0" y="0"/>
                  </a:lnTo>
                  <a:lnTo>
                    <a:pt x="80819" y="0"/>
                  </a:lnTo>
                  <a:lnTo>
                    <a:pt x="2946685" y="2865865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4620622" y="-50227"/>
            <a:ext cx="1028700" cy="1031875"/>
          </a:xfrm>
          <a:custGeom>
            <a:avLst/>
            <a:gdLst/>
            <a:ahLst/>
            <a:cxnLst/>
            <a:rect l="l" t="t" r="r" b="b"/>
            <a:pathLst>
              <a:path w="1028700" h="1031875">
                <a:moveTo>
                  <a:pt x="1028682" y="1031337"/>
                </a:moveTo>
                <a:lnTo>
                  <a:pt x="997661" y="1031337"/>
                </a:lnTo>
                <a:lnTo>
                  <a:pt x="0" y="33675"/>
                </a:lnTo>
                <a:lnTo>
                  <a:pt x="33674" y="0"/>
                </a:lnTo>
                <a:lnTo>
                  <a:pt x="1028682" y="995007"/>
                </a:lnTo>
                <a:lnTo>
                  <a:pt x="1028682" y="1031337"/>
                </a:lnTo>
                <a:close/>
              </a:path>
            </a:pathLst>
          </a:custGeom>
          <a:solidFill>
            <a:srgbClr val="F7FA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1575" y="-342900"/>
            <a:ext cx="2274005" cy="228010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336074" y="1000804"/>
            <a:ext cx="11373239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3200" b="1" dirty="0"/>
              <a:t>	</a:t>
            </a:r>
          </a:p>
          <a:p>
            <a:pPr algn="just"/>
            <a:r>
              <a:rPr lang="ru-RU" sz="2400" b="1" dirty="0"/>
              <a:t>	</a:t>
            </a:r>
            <a:endParaRPr lang="ru-RU" sz="32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2742405" flipV="1">
            <a:off x="-1479218" y="8080122"/>
            <a:ext cx="9413040" cy="46922"/>
          </a:xfrm>
          <a:prstGeom prst="rect">
            <a:avLst/>
          </a:prstGeom>
          <a:solidFill>
            <a:srgbClr val="373C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219200" y="6743700"/>
            <a:ext cx="3374757" cy="3543300"/>
          </a:xfrm>
          <a:prstGeom prst="line">
            <a:avLst/>
          </a:prstGeom>
          <a:ln>
            <a:solidFill>
              <a:srgbClr val="373C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919" y="894874"/>
            <a:ext cx="7851775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8113" y="4375150"/>
            <a:ext cx="7851775" cy="1116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 descr="http://www.englishtv.narod.ru/img/lb_owl.gif">
            <a:extLst>
              <a:ext uri="{FF2B5EF4-FFF2-40B4-BE49-F238E27FC236}">
                <a16:creationId xmlns:a16="http://schemas.microsoft.com/office/drawing/2014/main" id="{F0B328DE-572E-4703-8C58-CF80C14BF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43" y="6644055"/>
            <a:ext cx="2834496" cy="3436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5986991" y="8210726"/>
            <a:ext cx="436142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dirty="0"/>
              <a:t>	</a:t>
            </a:r>
            <a:endParaRPr lang="ru-RU" sz="32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20CBB6D-DEA7-4818-AD48-67869939EA07}"/>
              </a:ext>
            </a:extLst>
          </p:cNvPr>
          <p:cNvSpPr/>
          <p:nvPr/>
        </p:nvSpPr>
        <p:spPr>
          <a:xfrm>
            <a:off x="1695922" y="882571"/>
            <a:ext cx="12475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403E083-364E-4943-B352-57947ADC8D50}"/>
              </a:ext>
            </a:extLst>
          </p:cNvPr>
          <p:cNvSpPr/>
          <p:nvPr/>
        </p:nvSpPr>
        <p:spPr>
          <a:xfrm>
            <a:off x="1055708" y="856802"/>
            <a:ext cx="1160236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Эйкакшт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ней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вансынек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кода ИИ-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шкась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невтизе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Л. Ф.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Дергачевань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валморонзо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коряс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Аванень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авань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образонть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200" b="1" dirty="0"/>
          </a:p>
          <a:p>
            <a:pPr algn="ctr"/>
            <a:endParaRPr lang="ru-RU" sz="3200" b="1" dirty="0"/>
          </a:p>
          <a:p>
            <a:pPr algn="just"/>
            <a:r>
              <a:rPr lang="ru-RU" sz="2400" b="1" dirty="0"/>
              <a:t>	</a:t>
            </a:r>
            <a:endParaRPr lang="ru-RU" sz="32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object 2">
            <a:extLst>
              <a:ext uri="{FF2B5EF4-FFF2-40B4-BE49-F238E27FC236}">
                <a16:creationId xmlns:a16="http://schemas.microsoft.com/office/drawing/2014/main" id="{39F8D04A-7F1E-4675-A527-2D9FFBD08AD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607004" y="9286196"/>
            <a:ext cx="9102274" cy="503343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859155" algn="ctr">
              <a:lnSpc>
                <a:spcPct val="100400"/>
              </a:lnSpc>
              <a:spcBef>
                <a:spcPts val="85"/>
              </a:spcBef>
            </a:pP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нового материала</a:t>
            </a:r>
            <a:endParaRPr sz="32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5ABAF8F-68CA-4F4D-A3D3-749B83B668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8437" y="2252774"/>
            <a:ext cx="4361424" cy="5832437"/>
          </a:xfrm>
          <a:prstGeom prst="rect">
            <a:avLst/>
          </a:prstGeom>
        </p:spPr>
      </p:pic>
      <p:sp>
        <p:nvSpPr>
          <p:cNvPr id="27" name="object 2">
            <a:extLst>
              <a:ext uri="{FF2B5EF4-FFF2-40B4-BE49-F238E27FC236}">
                <a16:creationId xmlns:a16="http://schemas.microsoft.com/office/drawing/2014/main" id="{45A04165-CC5D-4EAE-837B-A9C94E9619F6}"/>
              </a:ext>
            </a:extLst>
          </p:cNvPr>
          <p:cNvSpPr txBox="1">
            <a:spLocks/>
          </p:cNvSpPr>
          <p:nvPr/>
        </p:nvSpPr>
        <p:spPr>
          <a:xfrm>
            <a:off x="5767905" y="8282909"/>
            <a:ext cx="9102274" cy="226344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>
            <a:lvl1pPr>
              <a:defRPr sz="6300" b="0" i="0">
                <a:solidFill>
                  <a:srgbClr val="F7FAFD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5080" indent="859155">
              <a:lnSpc>
                <a:spcPct val="100400"/>
              </a:lnSpc>
              <a:spcBef>
                <a:spcPts val="85"/>
              </a:spcBef>
            </a:pPr>
            <a:r>
              <a:rPr lang="ru-RU" sz="1400" kern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с помощью сервиса ИИ  jetseller.ru </a:t>
            </a:r>
          </a:p>
        </p:txBody>
      </p:sp>
    </p:spTree>
    <p:extLst>
      <p:ext uri="{BB962C8B-B14F-4D97-AF65-F5344CB8AC3E}">
        <p14:creationId xmlns:p14="http://schemas.microsoft.com/office/powerpoint/2010/main" val="3983753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82715" y="83856"/>
            <a:ext cx="18288000" cy="10341663"/>
          </a:xfrm>
          <a:prstGeom prst="rect">
            <a:avLst/>
          </a:prstGeom>
          <a:solidFill>
            <a:srgbClr val="EBEAEF"/>
          </a:solidFill>
          <a:ln>
            <a:solidFill>
              <a:srgbClr val="373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8901708" y="8547588"/>
            <a:ext cx="7855297" cy="68800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859155" algn="ctr">
              <a:lnSpc>
                <a:spcPct val="100400"/>
              </a:lnSpc>
              <a:spcBef>
                <a:spcPts val="85"/>
              </a:spcBef>
            </a:pPr>
            <a:r>
              <a:rPr lang="ru-RU" sz="4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Самооценивание</a:t>
            </a:r>
            <a:endParaRPr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716966"/>
            <a:ext cx="4093210" cy="2597785"/>
          </a:xfrm>
          <a:custGeom>
            <a:avLst/>
            <a:gdLst/>
            <a:ahLst/>
            <a:cxnLst/>
            <a:rect l="l" t="t" r="r" b="b"/>
            <a:pathLst>
              <a:path w="4093210" h="2597784">
                <a:moveTo>
                  <a:pt x="4092935" y="2597424"/>
                </a:moveTo>
                <a:lnTo>
                  <a:pt x="0" y="2597424"/>
                </a:lnTo>
                <a:lnTo>
                  <a:pt x="0" y="1495511"/>
                </a:lnTo>
                <a:lnTo>
                  <a:pt x="1495511" y="0"/>
                </a:lnTo>
                <a:lnTo>
                  <a:pt x="4092935" y="2597424"/>
                </a:lnTo>
                <a:close/>
              </a:path>
            </a:pathLst>
          </a:custGeom>
          <a:solidFill>
            <a:srgbClr val="373C5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2907225" y="216400"/>
            <a:ext cx="5563870" cy="2906395"/>
            <a:chOff x="12724540" y="0"/>
            <a:chExt cx="5563870" cy="2906395"/>
          </a:xfrm>
          <a:solidFill>
            <a:srgbClr val="BDBEC0"/>
          </a:solidFill>
        </p:grpSpPr>
        <p:sp>
          <p:nvSpPr>
            <p:cNvPr id="6" name="object 6"/>
            <p:cNvSpPr/>
            <p:nvPr/>
          </p:nvSpPr>
          <p:spPr>
            <a:xfrm>
              <a:off x="13834140" y="1"/>
              <a:ext cx="4453890" cy="2905760"/>
            </a:xfrm>
            <a:custGeom>
              <a:avLst/>
              <a:gdLst/>
              <a:ahLst/>
              <a:cxnLst/>
              <a:rect l="l" t="t" r="r" b="b"/>
              <a:pathLst>
                <a:path w="4453890" h="2905760">
                  <a:moveTo>
                    <a:pt x="4453860" y="1356727"/>
                  </a:moveTo>
                  <a:lnTo>
                    <a:pt x="2905293" y="2905293"/>
                  </a:lnTo>
                  <a:lnTo>
                    <a:pt x="0" y="0"/>
                  </a:lnTo>
                  <a:lnTo>
                    <a:pt x="4453860" y="0"/>
                  </a:lnTo>
                  <a:lnTo>
                    <a:pt x="4453860" y="135672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4540" y="0"/>
              <a:ext cx="2947035" cy="2906395"/>
            </a:xfrm>
            <a:custGeom>
              <a:avLst/>
              <a:gdLst/>
              <a:ahLst/>
              <a:cxnLst/>
              <a:rect l="l" t="t" r="r" b="b"/>
              <a:pathLst>
                <a:path w="2947034" h="2906395">
                  <a:moveTo>
                    <a:pt x="2946685" y="2865865"/>
                  </a:moveTo>
                  <a:lnTo>
                    <a:pt x="2906275" y="2906275"/>
                  </a:lnTo>
                  <a:lnTo>
                    <a:pt x="0" y="0"/>
                  </a:lnTo>
                  <a:lnTo>
                    <a:pt x="80819" y="0"/>
                  </a:lnTo>
                  <a:lnTo>
                    <a:pt x="2946685" y="2865865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4620622" y="-50227"/>
            <a:ext cx="1028700" cy="1031875"/>
          </a:xfrm>
          <a:custGeom>
            <a:avLst/>
            <a:gdLst/>
            <a:ahLst/>
            <a:cxnLst/>
            <a:rect l="l" t="t" r="r" b="b"/>
            <a:pathLst>
              <a:path w="1028700" h="1031875">
                <a:moveTo>
                  <a:pt x="1028682" y="1031337"/>
                </a:moveTo>
                <a:lnTo>
                  <a:pt x="997661" y="1031337"/>
                </a:lnTo>
                <a:lnTo>
                  <a:pt x="0" y="33675"/>
                </a:lnTo>
                <a:lnTo>
                  <a:pt x="33674" y="0"/>
                </a:lnTo>
                <a:lnTo>
                  <a:pt x="1028682" y="995007"/>
                </a:lnTo>
                <a:lnTo>
                  <a:pt x="1028682" y="1031337"/>
                </a:lnTo>
                <a:close/>
              </a:path>
            </a:pathLst>
          </a:custGeom>
          <a:solidFill>
            <a:srgbClr val="F7FA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89160" y="-279204"/>
            <a:ext cx="2274005" cy="22801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47577" y="6136391"/>
            <a:ext cx="1596006" cy="393438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286000" y="2323988"/>
            <a:ext cx="11502006" cy="32932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just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Эйкакшт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кодамо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питне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тынь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путтадо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эсь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важодеманк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кис? </a:t>
            </a:r>
          </a:p>
          <a:p>
            <a:pPr algn="ctr"/>
            <a:endParaRPr lang="ru-RU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4000" b="1" dirty="0"/>
          </a:p>
          <a:p>
            <a:pPr algn="just"/>
            <a:r>
              <a:rPr lang="ru-RU" sz="3200" b="1" dirty="0"/>
              <a:t>	</a:t>
            </a:r>
          </a:p>
          <a:p>
            <a:pPr algn="just"/>
            <a:r>
              <a:rPr lang="ru-RU" sz="2400" b="1" dirty="0"/>
              <a:t>	</a:t>
            </a:r>
            <a:endParaRPr lang="ru-RU" sz="32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2742405" flipV="1">
            <a:off x="-1479218" y="8080122"/>
            <a:ext cx="9413040" cy="46922"/>
          </a:xfrm>
          <a:prstGeom prst="rect">
            <a:avLst/>
          </a:prstGeom>
          <a:solidFill>
            <a:srgbClr val="373C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219200" y="6743700"/>
            <a:ext cx="3374757" cy="3543300"/>
          </a:xfrm>
          <a:prstGeom prst="line">
            <a:avLst/>
          </a:prstGeom>
          <a:ln>
            <a:solidFill>
              <a:srgbClr val="373C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6" descr="http://justclickit.ru/flash/alfa/alfa%20(6965)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250952"/>
            <a:ext cx="1944215" cy="2185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http://11a1568.ucoz.ru/_nw/1/36007966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665" y="5713648"/>
            <a:ext cx="1905000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://justclickit.ru/smiles/image/bukvi/bukvi%20(162)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1813" y="4729337"/>
            <a:ext cx="2952327" cy="290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://mabulle78.m.a.pic.centerblog.net/zaurc4ed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5800" y="4057463"/>
            <a:ext cx="1677144" cy="2143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559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74671" y="172722"/>
            <a:ext cx="18288000" cy="10341663"/>
          </a:xfrm>
          <a:prstGeom prst="rect">
            <a:avLst/>
          </a:prstGeom>
          <a:solidFill>
            <a:srgbClr val="EBEAEF"/>
          </a:solidFill>
          <a:ln>
            <a:solidFill>
              <a:srgbClr val="373C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393337" y="583646"/>
            <a:ext cx="12834044" cy="1118896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indent="859155" algn="ctr">
              <a:lnSpc>
                <a:spcPct val="100400"/>
              </a:lnSpc>
              <a:spcBef>
                <a:spcPts val="85"/>
              </a:spcBef>
            </a:pPr>
            <a:r>
              <a:rPr lang="ru-RU" sz="7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Вастомазонок</a:t>
            </a:r>
            <a:r>
              <a:rPr lang="ru-RU" sz="7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sz="7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7716966"/>
            <a:ext cx="4093210" cy="2597785"/>
          </a:xfrm>
          <a:custGeom>
            <a:avLst/>
            <a:gdLst/>
            <a:ahLst/>
            <a:cxnLst/>
            <a:rect l="l" t="t" r="r" b="b"/>
            <a:pathLst>
              <a:path w="4093210" h="2597784">
                <a:moveTo>
                  <a:pt x="4092935" y="2597424"/>
                </a:moveTo>
                <a:lnTo>
                  <a:pt x="0" y="2597424"/>
                </a:lnTo>
                <a:lnTo>
                  <a:pt x="0" y="1495511"/>
                </a:lnTo>
                <a:lnTo>
                  <a:pt x="1495511" y="0"/>
                </a:lnTo>
                <a:lnTo>
                  <a:pt x="4092935" y="2597424"/>
                </a:lnTo>
                <a:close/>
              </a:path>
            </a:pathLst>
          </a:custGeom>
          <a:solidFill>
            <a:srgbClr val="373C5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12724540" y="0"/>
            <a:ext cx="5563870" cy="2906395"/>
            <a:chOff x="12724540" y="0"/>
            <a:chExt cx="5563870" cy="2906395"/>
          </a:xfrm>
          <a:solidFill>
            <a:srgbClr val="BDBEC0"/>
          </a:solidFill>
        </p:grpSpPr>
        <p:sp>
          <p:nvSpPr>
            <p:cNvPr id="6" name="object 6"/>
            <p:cNvSpPr/>
            <p:nvPr/>
          </p:nvSpPr>
          <p:spPr>
            <a:xfrm>
              <a:off x="13834140" y="1"/>
              <a:ext cx="4453890" cy="2905760"/>
            </a:xfrm>
            <a:custGeom>
              <a:avLst/>
              <a:gdLst/>
              <a:ahLst/>
              <a:cxnLst/>
              <a:rect l="l" t="t" r="r" b="b"/>
              <a:pathLst>
                <a:path w="4453890" h="2905760">
                  <a:moveTo>
                    <a:pt x="4453860" y="1356727"/>
                  </a:moveTo>
                  <a:lnTo>
                    <a:pt x="2905293" y="2905293"/>
                  </a:lnTo>
                  <a:lnTo>
                    <a:pt x="0" y="0"/>
                  </a:lnTo>
                  <a:lnTo>
                    <a:pt x="4453860" y="0"/>
                  </a:lnTo>
                  <a:lnTo>
                    <a:pt x="4453860" y="1356727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2724540" y="0"/>
              <a:ext cx="2947035" cy="2906395"/>
            </a:xfrm>
            <a:custGeom>
              <a:avLst/>
              <a:gdLst/>
              <a:ahLst/>
              <a:cxnLst/>
              <a:rect l="l" t="t" r="r" b="b"/>
              <a:pathLst>
                <a:path w="2947034" h="2906395">
                  <a:moveTo>
                    <a:pt x="2946685" y="2865865"/>
                  </a:moveTo>
                  <a:lnTo>
                    <a:pt x="2906275" y="2906275"/>
                  </a:lnTo>
                  <a:lnTo>
                    <a:pt x="0" y="0"/>
                  </a:lnTo>
                  <a:lnTo>
                    <a:pt x="80819" y="0"/>
                  </a:lnTo>
                  <a:lnTo>
                    <a:pt x="2946685" y="2865865"/>
                  </a:lnTo>
                  <a:close/>
                </a:path>
              </a:pathLst>
            </a:custGeom>
            <a:grpFill/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4620622" y="-50227"/>
            <a:ext cx="1028700" cy="1031875"/>
          </a:xfrm>
          <a:custGeom>
            <a:avLst/>
            <a:gdLst/>
            <a:ahLst/>
            <a:cxnLst/>
            <a:rect l="l" t="t" r="r" b="b"/>
            <a:pathLst>
              <a:path w="1028700" h="1031875">
                <a:moveTo>
                  <a:pt x="1028682" y="1031337"/>
                </a:moveTo>
                <a:lnTo>
                  <a:pt x="997661" y="1031337"/>
                </a:lnTo>
                <a:lnTo>
                  <a:pt x="0" y="33675"/>
                </a:lnTo>
                <a:lnTo>
                  <a:pt x="33674" y="0"/>
                </a:lnTo>
                <a:lnTo>
                  <a:pt x="1028682" y="995007"/>
                </a:lnTo>
                <a:lnTo>
                  <a:pt x="1028682" y="1031337"/>
                </a:lnTo>
                <a:close/>
              </a:path>
            </a:pathLst>
          </a:custGeom>
          <a:solidFill>
            <a:srgbClr val="F7FAFD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1575" y="-342900"/>
            <a:ext cx="2274005" cy="22801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00" y="5905500"/>
            <a:ext cx="2015835" cy="3934384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185641" y="2323988"/>
            <a:ext cx="11602365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ctr"/>
            <a:endParaRPr lang="ru-RU" b="1" dirty="0"/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3200" b="1" dirty="0"/>
          </a:p>
          <a:p>
            <a:pPr algn="just"/>
            <a:r>
              <a:rPr lang="ru-RU" sz="3200" b="1" dirty="0"/>
              <a:t>	</a:t>
            </a:r>
          </a:p>
          <a:p>
            <a:pPr algn="just"/>
            <a:r>
              <a:rPr lang="ru-RU" sz="2400" b="1" dirty="0"/>
              <a:t>	</a:t>
            </a:r>
            <a:endParaRPr lang="ru-RU" sz="3200" b="0" cap="none" spc="0" dirty="0">
              <a:ln w="0"/>
              <a:solidFill>
                <a:srgbClr val="373C59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2742405" flipV="1">
            <a:off x="-1479218" y="8080122"/>
            <a:ext cx="9413040" cy="46922"/>
          </a:xfrm>
          <a:prstGeom prst="rect">
            <a:avLst/>
          </a:prstGeom>
          <a:solidFill>
            <a:srgbClr val="373C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1219200" y="6743700"/>
            <a:ext cx="3374757" cy="3543300"/>
          </a:xfrm>
          <a:prstGeom prst="line">
            <a:avLst/>
          </a:prstGeom>
          <a:ln>
            <a:solidFill>
              <a:srgbClr val="373C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2" descr="Досвидания картинка смайлик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52700"/>
            <a:ext cx="6400800" cy="48114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0168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FAF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1300</TotalTime>
  <Words>172</Words>
  <Application>Microsoft Office PowerPoint</Application>
  <PresentationFormat>Произвольный</PresentationFormat>
  <Paragraphs>86</Paragraphs>
  <Slides>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Arial Narrow</vt:lpstr>
      <vt:lpstr>Calibri</vt:lpstr>
      <vt:lpstr>Times New Roman</vt:lpstr>
      <vt:lpstr>Office Theme</vt:lpstr>
      <vt:lpstr>ГБУ ДПО РМ  «Центр непрерывного повышения профессионального мастерства педагогических работников – «Педагог 13.ру»</vt:lpstr>
      <vt:lpstr>Презентация PowerPoint</vt:lpstr>
      <vt:lpstr>  </vt:lpstr>
      <vt:lpstr>  </vt:lpstr>
      <vt:lpstr>Закрепление нового материала</vt:lpstr>
      <vt:lpstr>Самооценивание</vt:lpstr>
      <vt:lpstr>Вастомазонок!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ГБУ ДПО РМ «Центр непрерывного повышения профессионального мастерства педагогических  работников – «Педагог 13.ру»</dc:title>
  <dc:creator>Пользователь</dc:creator>
  <cp:lastModifiedBy>User</cp:lastModifiedBy>
  <cp:revision>180</cp:revision>
  <cp:lastPrinted>2024-09-24T08:20:48Z</cp:lastPrinted>
  <dcterms:created xsi:type="dcterms:W3CDTF">2020-04-29T08:41:40Z</dcterms:created>
  <dcterms:modified xsi:type="dcterms:W3CDTF">2026-10-01T13:16:53Z</dcterms:modified>
</cp:coreProperties>
</file>